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6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8" r:id="rId3"/>
    <p:sldId id="269" r:id="rId4"/>
    <p:sldId id="262" r:id="rId5"/>
    <p:sldId id="302" r:id="rId6"/>
    <p:sldId id="273" r:id="rId7"/>
    <p:sldId id="294" r:id="rId8"/>
    <p:sldId id="270" r:id="rId9"/>
    <p:sldId id="274" r:id="rId10"/>
    <p:sldId id="321" r:id="rId11"/>
    <p:sldId id="295" r:id="rId12"/>
    <p:sldId id="266" r:id="rId13"/>
    <p:sldId id="281" r:id="rId14"/>
    <p:sldId id="299" r:id="rId15"/>
    <p:sldId id="279" r:id="rId16"/>
    <p:sldId id="283" r:id="rId17"/>
    <p:sldId id="284" r:id="rId18"/>
    <p:sldId id="297" r:id="rId19"/>
    <p:sldId id="301" r:id="rId20"/>
    <p:sldId id="298" r:id="rId21"/>
    <p:sldId id="322" r:id="rId22"/>
    <p:sldId id="324" r:id="rId23"/>
    <p:sldId id="326" r:id="rId24"/>
    <p:sldId id="323" r:id="rId25"/>
    <p:sldId id="296" r:id="rId26"/>
    <p:sldId id="304" r:id="rId27"/>
    <p:sldId id="271" r:id="rId28"/>
    <p:sldId id="307" r:id="rId29"/>
    <p:sldId id="303" r:id="rId30"/>
    <p:sldId id="285" r:id="rId31"/>
    <p:sldId id="291" r:id="rId32"/>
    <p:sldId id="292" r:id="rId33"/>
    <p:sldId id="293" r:id="rId34"/>
    <p:sldId id="309" r:id="rId35"/>
    <p:sldId id="311" r:id="rId36"/>
    <p:sldId id="312" r:id="rId37"/>
    <p:sldId id="313" r:id="rId38"/>
    <p:sldId id="315" r:id="rId39"/>
    <p:sldId id="318" r:id="rId40"/>
    <p:sldId id="327" r:id="rId41"/>
    <p:sldId id="314" r:id="rId42"/>
    <p:sldId id="320" r:id="rId43"/>
    <p:sldId id="317" r:id="rId44"/>
    <p:sldId id="261" r:id="rId45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D00"/>
    <a:srgbClr val="078EA9"/>
    <a:srgbClr val="089DBD"/>
    <a:srgbClr val="47A8E3"/>
    <a:srgbClr val="A4701C"/>
    <a:srgbClr val="851F64"/>
    <a:srgbClr val="93FFFF"/>
    <a:srgbClr val="00518E"/>
    <a:srgbClr val="F29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3" autoAdjust="0"/>
    <p:restoredTop sz="84091" autoAdjust="0"/>
  </p:normalViewPr>
  <p:slideViewPr>
    <p:cSldViewPr>
      <p:cViewPr varScale="1">
        <p:scale>
          <a:sx n="53" d="100"/>
          <a:sy n="53" d="100"/>
        </p:scale>
        <p:origin x="372" y="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3AD1FB-68A2-4481-A9D1-43B6B4D43C1C}" type="datetimeFigureOut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0BF16E6-D41F-4334-9D0D-5624105BABF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8A99A7E-3954-409F-BF28-EAA829A3A0B5}" type="datetimeFigureOut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CB9FB0D-62FC-433C-952E-F52C03C753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不分國內外，只是審核條件、提供文件有所不同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24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22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商業銀行中期放款 </a:t>
            </a:r>
            <a:r>
              <a:rPr lang="en-US" altLang="zh-TW" dirty="0"/>
              <a:t>(1 ~ 7 </a:t>
            </a:r>
            <a:r>
              <a:rPr lang="zh-TW" altLang="en-US" dirty="0"/>
              <a:t>年</a:t>
            </a:r>
            <a:r>
              <a:rPr lang="en-US" altLang="zh-TW" dirty="0"/>
              <a:t>)</a:t>
            </a:r>
            <a:r>
              <a:rPr lang="zh-TW" altLang="en-US" dirty="0"/>
              <a:t> 應以其所收受之定期存款做為資金來源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46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定儲銀行要付利息</a:t>
            </a:r>
            <a:endParaRPr lang="en-US" altLang="zh-TW" dirty="0"/>
          </a:p>
          <a:p>
            <a:r>
              <a:rPr lang="zh-TW" altLang="en-US" dirty="0"/>
              <a:t>貸款不一定貸的出去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68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55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承做對象、業務、法律規範、銀行內權責單位不同</a:t>
            </a:r>
            <a:endParaRPr lang="en-US" altLang="zh-TW" dirty="0"/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一般分行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通路營運部負責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OBU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轉介至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台北外匯作業中心、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033 </a:t>
            </a:r>
            <a:r>
              <a:rPr lang="zh-TW" altLang="en-US" dirty="0"/>
              <a:t>國際金融業務分行 </a:t>
            </a:r>
            <a:r>
              <a:rPr lang="en-US" altLang="zh-TW" dirty="0"/>
              <a:t>(</a:t>
            </a:r>
            <a:r>
              <a:rPr lang="zh-TW" altLang="en-US" dirty="0"/>
              <a:t>國外部負責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05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所稱中華民國境內金融機構，係指經中央銀行許可辦理外匯業務之金融機構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05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外匯存款、匯兌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匯入匯款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大陸匯款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買入光票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光票託收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買賣旅行支票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外幣現鈔之兌售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期貨經紀商保證金、權利金專戶收付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網路外匯轉帳及匯款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外幣融資業務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遠期信用狀進口融資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進出口託收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出口前外銷貸款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進口機器貸款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中、長期放款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外幣保證業務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借款保證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押標金保證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履約保證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分期付款保證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償還保證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其他各項保證業務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外匯存單質借業務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存單質借外幣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存單質借新台幣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應收帳款收買業務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外匯進口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信用狀方式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即期信用狀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(Sight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買方遠期信用狀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(Buyer's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賣方遠期信用狀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(Seller's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賣方遠期信用狀即期付款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(Seller's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Pay At Sight)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擔保信用狀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(Standby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進口託收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承兌交單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(Document Against Acceptance)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付款交單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(Document Against Payment)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外匯出口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出口押匯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出口託收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信用狀通知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信用狀轉讓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信用狀保兌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開發國內信用狀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應得款項之移轉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(Assignment of Proceeds)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(8)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遠期信用狀賣斷業務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外匯避險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遠期外匯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保證金交易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OBU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活期性存款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定期性存款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外匯匯兌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匯兌及外幣轉換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外幣指定用途信託資金業務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承作衍生性金融商品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外匯放款、進出口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短、中、長期放款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國際銀行團聯貸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進口融資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外幣信用狀開發通知及進、出口押匯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外幣保證及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by L/C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之開發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國際應收帳款承購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69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</a:t>
            </a:r>
            <a:endParaRPr lang="zh-TW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外匯存款、匯兌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匯入匯款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匯出匯款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大陸匯款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買入光票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光票託收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買賣旅行支票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外幣現鈔之兌售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(8)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期貨經紀商保證金、權利金專戶收付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網路外匯轉帳及匯款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外幣融資業務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遠期信用狀進口融資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進出口託收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出口前外銷貸款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進口機器貸款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* 中、長期放款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外幣保證業務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借款保證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押標金保證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履約保證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分期付款保證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償還保證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其他各項保證業務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外匯存單質借業務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存單質借外幣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存單質借新台幣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應收帳款收買業務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外匯進口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信用狀方式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即期信用狀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(Sight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買方遠期信用狀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(Buyer's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賣方遠期信用狀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(Seller's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賣方遠期信用狀即期付款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(Seller's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Usance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Pay At Sight)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擔保信用狀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(Standby L/C)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進口託收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承兌交單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(Document Against Acceptance)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*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付款交單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(Document Against Payment)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外匯出口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出口押匯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出口託收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信用狀通知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信用狀轉讓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信用狀保兌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開發國內信用狀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應得款項之移轉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(Assignment of Proceeds)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(8)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遠期信用狀賣斷業務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外匯避險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遠期外匯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保證金交易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OBU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活期性存款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定期性存款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外匯匯兌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匯兌及外幣轉換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外幣指定用途信託資金業務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承作衍生性金融商品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外匯放款、進出口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短、中、長期放款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國際銀行團聯貸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遠期信用狀、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O/A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進口融資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外幣信用狀開發通知及進、出口押匯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外幣保證及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 by L/C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之開發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國際應收帳款承購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854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外幣帳戶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78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現鈔、即期</a:t>
            </a:r>
            <a:endParaRPr lang="en-US" altLang="zh-TW" dirty="0"/>
          </a:p>
          <a:p>
            <a:r>
              <a:rPr lang="zh-TW" altLang="en-US" dirty="0"/>
              <a:t>無現鈔</a:t>
            </a:r>
            <a:endParaRPr lang="en-US" altLang="zh-TW" dirty="0"/>
          </a:p>
          <a:p>
            <a:r>
              <a:rPr lang="zh-TW" altLang="en-US" dirty="0"/>
              <a:t>買進、賣出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13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航港局應就入港之船舶、離境之上下客船旅客及裝卸之貨物，依法收取商港服費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096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601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307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(30.33 – 30.15) * 1,000 = 180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612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28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ea typeface="微軟正黑體" panose="020B0604030504040204" pitchFamily="34" charset="-120"/>
              </a:rPr>
              <a:t>存本取息、整存整付、零存整付、</a:t>
            </a:r>
            <a:r>
              <a:rPr lang="zh-TW" altLang="en-US" sz="1200" dirty="0">
                <a:solidFill>
                  <a:srgbClr val="C00000"/>
                </a:solidFill>
                <a:ea typeface="微軟正黑體" panose="020B0604030504040204" pitchFamily="34" charset="-120"/>
              </a:rPr>
              <a:t>可轉讓定期存單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1000000</a:t>
            </a:r>
            <a:r>
              <a:rPr lang="zh-TW" altLang="en-US" dirty="0"/>
              <a:t> * </a:t>
            </a:r>
            <a:r>
              <a:rPr lang="en-US" altLang="zh-TW" dirty="0"/>
              <a:t>(1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0.012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12)</a:t>
            </a:r>
            <a:r>
              <a:rPr lang="zh-TW" altLang="en-US" dirty="0"/>
              <a:t> </a:t>
            </a:r>
            <a:r>
              <a:rPr lang="en-US" altLang="zh-TW" dirty="0"/>
              <a:t>^</a:t>
            </a:r>
            <a:r>
              <a:rPr lang="zh-TW" altLang="en-US" dirty="0"/>
              <a:t> </a:t>
            </a:r>
            <a:r>
              <a:rPr lang="en-US" altLang="zh-TW"/>
              <a:t>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1000000</a:t>
            </a:r>
            <a:r>
              <a:rPr lang="zh-TW" altLang="en-US" dirty="0"/>
              <a:t> * </a:t>
            </a:r>
            <a:r>
              <a:rPr lang="en-US" altLang="zh-TW" dirty="0"/>
              <a:t>(1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0.012)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85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50000</a:t>
            </a:r>
            <a:r>
              <a:rPr lang="zh-TW" altLang="en-US" dirty="0"/>
              <a:t> * </a:t>
            </a:r>
            <a:r>
              <a:rPr lang="en-US" altLang="zh-TW" dirty="0"/>
              <a:t>(1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0.012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12) ^ 12 + 50000 * (1 + 0.012 / 12) ^ 11 + … + 50000 * (1 + 0.012 / 12)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25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持有人可出售給票券公司，或跟銀行辦理質借，以取得所需款項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17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分離課稅：該所得實現時，依規定稅率 </a:t>
            </a:r>
            <a:r>
              <a:rPr lang="en-US" altLang="zh-TW" dirty="0"/>
              <a:t>(10%) </a:t>
            </a:r>
            <a:r>
              <a:rPr lang="zh-TW" altLang="en-US" dirty="0"/>
              <a:t>先扣取所得稅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61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B9FB0D-62FC-433C-952E-F52C03C7531A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55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535039"/>
            <a:ext cx="10363200" cy="1470025"/>
          </a:xfrm>
        </p:spPr>
        <p:txBody>
          <a:bodyPr/>
          <a:lstStyle>
            <a:lvl1pPr>
              <a:defRPr sz="5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5877272"/>
            <a:ext cx="8534400" cy="478904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8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522DA-C3F6-4614-B499-DC4EEE0EB81C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21FB6-D814-4E8B-990F-0CE9AC6D66D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59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B97-A0F6-4E3D-B55D-1F58783F02BD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6D0B5-DA9C-4F91-99EC-7EB87B415C8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07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A456A-D5CC-4E98-B9CE-42E9D5A66837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542E0-30CF-42F5-A1AE-89775982DEA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476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079E2-147F-4F9A-B3B1-E8AEB3F7614A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8527B-6548-4D16-9A2C-0D2796FE6A5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30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680" y="252335"/>
            <a:ext cx="11256640" cy="706090"/>
          </a:xfrm>
        </p:spPr>
        <p:txBody>
          <a:bodyPr>
            <a:noAutofit/>
          </a:bodyPr>
          <a:lstStyle>
            <a:lvl1pPr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680" y="1268760"/>
            <a:ext cx="11460968" cy="5040560"/>
          </a:xfrm>
        </p:spPr>
        <p:txBody>
          <a:bodyPr/>
          <a:lstStyle>
            <a:lvl1pPr>
              <a:spcBef>
                <a:spcPts val="1200"/>
              </a:spcBef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  <a:lvl2pPr>
              <a:spcBef>
                <a:spcPts val="1200"/>
              </a:spcBef>
              <a:buFont typeface="Arial" pitchFamily="34" charset="0"/>
              <a:buChar char="•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2pPr>
            <a:lvl3pPr>
              <a:spcBef>
                <a:spcPts val="1200"/>
              </a:spcBef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Calibri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>
            <a:lvl1pPr algn="ctr">
              <a:defRPr sz="1400">
                <a:solidFill>
                  <a:srgbClr val="262626"/>
                </a:solidFill>
              </a:defRPr>
            </a:lvl1pPr>
          </a:lstStyle>
          <a:p>
            <a:pPr>
              <a:defRPr/>
            </a:pPr>
            <a:fld id="{0CF26263-088A-4702-9982-FAAD7702403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22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ctrTitle"/>
          </p:nvPr>
        </p:nvSpPr>
        <p:spPr>
          <a:xfrm>
            <a:off x="0" y="2564904"/>
            <a:ext cx="12192000" cy="1470025"/>
          </a:xfrm>
        </p:spPr>
        <p:txBody>
          <a:bodyPr/>
          <a:lstStyle>
            <a:lvl1pPr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>
            <a:lvl1pPr algn="ctr">
              <a:defRPr sz="1400">
                <a:solidFill>
                  <a:srgbClr val="262626"/>
                </a:solidFill>
              </a:defRPr>
            </a:lvl1pPr>
          </a:lstStyle>
          <a:p>
            <a:pPr>
              <a:defRPr/>
            </a:pPr>
            <a:fld id="{98C9975B-9D17-438D-8631-61AD6D3DCFA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86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807A5-F1CA-4B2A-8C16-AC8C93E023B3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9FF3E-5E32-4A54-827D-BFB60A91BF13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877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7BEFE-76E2-438F-8F4A-6A3B1DCD27F8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04AEC-3ED8-4CAB-995A-DCACCF35901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1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6CD91-FB04-42CE-ACED-12191AE9728D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AC070-4D6D-4CDD-9997-F6AA9F460B3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55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724FA-19A7-48C4-BAD1-6D94E4CE6482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0A018-A15D-44C3-A5EA-34F1C684ABD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84966-6143-4959-8ADA-8393998F4199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297E7-07DF-469D-8ECD-CC1964CF10B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95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F3F42-BD24-4C7C-889A-4CD0B77BC1C4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2D5E7-BC93-4168-9FF6-4395BCA8500C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29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10BDA20-9623-436F-9440-34F5A75EDC6E}" type="datetime1">
              <a:rPr lang="zh-TW" altLang="en-US"/>
              <a:pPr>
                <a:defRPr/>
              </a:pPr>
              <a:t>2017/6/9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E031A0B-4CD9-4889-A926-FEFCE1B5A8C9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5876925"/>
            <a:ext cx="8534400" cy="479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/>
              <a:t>2017/06/09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 bwMode="auto">
          <a:xfrm>
            <a:off x="0" y="2583366"/>
            <a:ext cx="121920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微軟正黑體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kumimoji="0" lang="zh-TW" altLang="en-US" b="1" dirty="0"/>
              <a:t>存款業務介紹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2143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活期性存款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可以怎麼善用它？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5359D12-8BE5-4D21-851B-046B05CA8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254" y="1566764"/>
            <a:ext cx="1355678" cy="10762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D5EFB66-1853-4869-9DFC-3B1221C136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9" r="23321"/>
          <a:stretch/>
        </p:blipFill>
        <p:spPr>
          <a:xfrm>
            <a:off x="773638" y="1484784"/>
            <a:ext cx="1536538" cy="118045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DC3B876-8C5B-40DC-97A4-3D83970B7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80" y="1560374"/>
            <a:ext cx="1270935" cy="112440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BA6EB08-8560-4D55-A644-0EA9EF50A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89" y="1571898"/>
            <a:ext cx="892537" cy="1079532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569E577-7852-42F2-8152-263780DF077C}"/>
              </a:ext>
            </a:extLst>
          </p:cNvPr>
          <p:cNvSpPr txBox="1"/>
          <p:nvPr/>
        </p:nvSpPr>
        <p:spPr>
          <a:xfrm>
            <a:off x="798690" y="3509628"/>
            <a:ext cx="1440160" cy="189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取款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匯款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3CD365B-426D-465F-8527-DE2DCCFB2FF6}"/>
              </a:ext>
            </a:extLst>
          </p:cNvPr>
          <p:cNvSpPr txBox="1"/>
          <p:nvPr/>
        </p:nvSpPr>
        <p:spPr>
          <a:xfrm>
            <a:off x="2800693" y="3509628"/>
            <a:ext cx="2042971" cy="236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信用卡費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貸款還款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國泰人壽保費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國泰產險保費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各項稅款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F5DE425-6D2C-45F3-A56E-3F995C5995EE}"/>
              </a:ext>
            </a:extLst>
          </p:cNvPr>
          <p:cNvSpPr txBox="1"/>
          <p:nvPr/>
        </p:nvSpPr>
        <p:spPr>
          <a:xfrm>
            <a:off x="4896916" y="3509628"/>
            <a:ext cx="2412942" cy="282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北市自來水費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台電費用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台灣自來水費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有線電視費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汽車燃料費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商港服務費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EA44BA4-FB9C-4726-A872-667E94078D02}"/>
              </a:ext>
            </a:extLst>
          </p:cNvPr>
          <p:cNvSpPr txBox="1"/>
          <p:nvPr/>
        </p:nvSpPr>
        <p:spPr>
          <a:xfrm>
            <a:off x="7204320" y="3509628"/>
            <a:ext cx="2412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中華電信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台灣大哥大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遠傳電信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亞太電信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台灣之星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固網寬頻費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4AC1BB1-806C-4314-A2ED-D5D4EB9C3DC2}"/>
              </a:ext>
            </a:extLst>
          </p:cNvPr>
          <p:cNvSpPr txBox="1"/>
          <p:nvPr/>
        </p:nvSpPr>
        <p:spPr>
          <a:xfrm>
            <a:off x="9663423" y="3509628"/>
            <a:ext cx="2042971" cy="236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學雜費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補習費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公共停車費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社區管理費</a:t>
            </a:r>
          </a:p>
          <a:p>
            <a:pPr algn="ctr"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工 </a:t>
            </a:r>
            <a:r>
              <a:rPr lang="en-US" altLang="zh-TW" sz="2400" dirty="0"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公</a:t>
            </a:r>
            <a:r>
              <a:rPr lang="en-US" altLang="zh-TW" sz="2400" dirty="0">
                <a:latin typeface="+mn-lt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 會費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0D9B9D-4623-4190-AC28-EAA649653677}"/>
              </a:ext>
            </a:extLst>
          </p:cNvPr>
          <p:cNvSpPr txBox="1"/>
          <p:nvPr/>
        </p:nvSpPr>
        <p:spPr>
          <a:xfrm>
            <a:off x="485265" y="284017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851F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基本功能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60E918A-78E8-4E99-A7A6-3A2B071DF873}"/>
              </a:ext>
            </a:extLst>
          </p:cNvPr>
          <p:cNvSpPr txBox="1"/>
          <p:nvPr/>
        </p:nvSpPr>
        <p:spPr>
          <a:xfrm>
            <a:off x="2793010" y="284017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A470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金融費用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363CF34-EC98-48BC-810C-DFDB4148F4C4}"/>
              </a:ext>
            </a:extLst>
          </p:cNvPr>
          <p:cNvSpPr txBox="1"/>
          <p:nvPr/>
        </p:nvSpPr>
        <p:spPr>
          <a:xfrm>
            <a:off x="5075362" y="284017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47A8E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公共事業費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713AD93-EC09-4350-B733-D363502B5340}"/>
              </a:ext>
            </a:extLst>
          </p:cNvPr>
          <p:cNvSpPr txBox="1"/>
          <p:nvPr/>
        </p:nvSpPr>
        <p:spPr>
          <a:xfrm>
            <a:off x="7370240" y="284017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078E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電信費用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53DF5298-B88C-4423-844B-4A921CBE0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58" y="1513122"/>
            <a:ext cx="1019598" cy="1134714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69F70F6A-0F18-4FCD-B196-7E2FA2C2B0C5}"/>
              </a:ext>
            </a:extLst>
          </p:cNvPr>
          <p:cNvSpPr txBox="1"/>
          <p:nvPr/>
        </p:nvSpPr>
        <p:spPr>
          <a:xfrm>
            <a:off x="9643214" y="2840176"/>
            <a:ext cx="20882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b="1" dirty="0">
                <a:solidFill>
                  <a:srgbClr val="F26D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機構費用</a:t>
            </a:r>
          </a:p>
        </p:txBody>
      </p:sp>
    </p:spTree>
    <p:extLst>
      <p:ext uri="{BB962C8B-B14F-4D97-AF65-F5344CB8AC3E}">
        <p14:creationId xmlns:p14="http://schemas.microsoft.com/office/powerpoint/2010/main" val="4208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91349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467692" y="2641684"/>
            <a:ext cx="3384000" cy="3060000"/>
          </a:xfrm>
          <a:prstGeom prst="rect">
            <a:avLst/>
          </a:prstGeom>
          <a:solidFill>
            <a:srgbClr val="AE4F0E">
              <a:alpha val="25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1" name="文字方塊 54"/>
          <p:cNvSpPr txBox="1">
            <a:spLocks noChangeArrowheads="1"/>
          </p:cNvSpPr>
          <p:nvPr/>
        </p:nvSpPr>
        <p:spPr bwMode="auto">
          <a:xfrm>
            <a:off x="586873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活期性存款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404000" y="2641684"/>
            <a:ext cx="3384000" cy="3060000"/>
          </a:xfrm>
          <a:prstGeom prst="rect">
            <a:avLst/>
          </a:prstGeom>
          <a:solidFill>
            <a:srgbClr val="AE4F0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9" name="文字方塊 54"/>
          <p:cNvSpPr txBox="1">
            <a:spLocks noChangeArrowheads="1"/>
          </p:cNvSpPr>
          <p:nvPr/>
        </p:nvSpPr>
        <p:spPr bwMode="auto">
          <a:xfrm>
            <a:off x="4523181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8340308" y="2641684"/>
            <a:ext cx="3384000" cy="3060000"/>
          </a:xfrm>
          <a:prstGeom prst="rect">
            <a:avLst/>
          </a:prstGeom>
          <a:solidFill>
            <a:srgbClr val="AE4F0E">
              <a:alpha val="25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7" name="文字方塊 54"/>
          <p:cNvSpPr txBox="1">
            <a:spLocks noChangeArrowheads="1"/>
          </p:cNvSpPr>
          <p:nvPr/>
        </p:nvSpPr>
        <p:spPr bwMode="auto">
          <a:xfrm>
            <a:off x="8459489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支票存款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8364" y="3659636"/>
            <a:ext cx="3024148" cy="143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存款人憑存摺或約定的方式，可以隨時提取的存款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719692" y="3557912"/>
            <a:ext cx="2880000" cy="0"/>
          </a:xfrm>
          <a:prstGeom prst="line">
            <a:avLst/>
          </a:prstGeom>
          <a:ln w="508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644598" y="3651880"/>
            <a:ext cx="3024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有特定時間限制，存款人憑存單或約定方式提取的存款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4655926" y="3550156"/>
            <a:ext cx="2880000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533177" y="3648452"/>
            <a:ext cx="3024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依約定憑存款人所簽發的支票支付，可隨時提取，但不計算利息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8544505" y="3546728"/>
            <a:ext cx="2880000" cy="0"/>
          </a:xfrm>
          <a:prstGeom prst="line">
            <a:avLst/>
          </a:prstGeom>
          <a:ln w="508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6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604486" y="1507644"/>
            <a:ext cx="3132000" cy="756000"/>
            <a:chOff x="6546912" y="1799023"/>
            <a:chExt cx="3132000" cy="756000"/>
          </a:xfrm>
        </p:grpSpPr>
        <p:sp>
          <p:nvSpPr>
            <p:cNvPr id="6" name="矩形 5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定期儲蓄存款</a:t>
              </a: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7" y="2725839"/>
            <a:ext cx="936104" cy="936104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2840782" y="1507644"/>
            <a:ext cx="3132000" cy="756000"/>
            <a:chOff x="6546912" y="1799023"/>
            <a:chExt cx="3132000" cy="756000"/>
          </a:xfrm>
        </p:grpSpPr>
        <p:sp>
          <p:nvSpPr>
            <p:cNvPr id="11" name="矩形 10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2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定期存款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47" y="4005064"/>
            <a:ext cx="710845" cy="74060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480742" y="2686060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除境外法人外，其餘身分均可辦理</a:t>
            </a:r>
            <a:endParaRPr lang="zh-TW" altLang="en-US" sz="24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233270" y="2686060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辦理身分以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自然人及非營利法人</a:t>
            </a:r>
            <a:r>
              <a:rPr lang="zh-TW" altLang="en-US" sz="2400" dirty="0">
                <a:ea typeface="微軟正黑體" panose="020B0604030504040204" pitchFamily="34" charset="-120"/>
              </a:rPr>
              <a:t>為限</a:t>
            </a:r>
            <a:endParaRPr lang="zh-TW" altLang="en-US" sz="24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80742" y="4131130"/>
            <a:ext cx="3888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起存額新台幣 </a:t>
            </a:r>
            <a:r>
              <a:rPr lang="en-US" altLang="zh-TW" sz="2400" dirty="0">
                <a:latin typeface="+mn-lt"/>
                <a:ea typeface="微軟正黑體" panose="020B0604030504040204" pitchFamily="34" charset="-120"/>
              </a:rPr>
              <a:t>10,000 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233270" y="4131130"/>
            <a:ext cx="3888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起存額新台幣 </a:t>
            </a:r>
            <a:r>
              <a:rPr lang="en-US" altLang="zh-TW" sz="2400" dirty="0">
                <a:latin typeface="+mn-lt"/>
                <a:ea typeface="微軟正黑體" panose="020B0604030504040204" pitchFamily="34" charset="-120"/>
              </a:rPr>
              <a:t>10,000 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480742" y="5161071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可選擇</a:t>
            </a:r>
            <a:r>
              <a:rPr lang="zh-TW" altLang="en-US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一個月以上至三年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等存款期限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233270" y="5161071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可選擇</a:t>
            </a:r>
            <a:r>
              <a:rPr lang="zh-TW" altLang="en-US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一年、十三個月、二年、三年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等存款期限</a:t>
            </a:r>
          </a:p>
        </p:txBody>
      </p:sp>
      <p:cxnSp>
        <p:nvCxnSpPr>
          <p:cNvPr id="21" name="直線接點 20"/>
          <p:cNvCxnSpPr/>
          <p:nvPr/>
        </p:nvCxnSpPr>
        <p:spPr>
          <a:xfrm>
            <a:off x="6763504" y="1484784"/>
            <a:ext cx="0" cy="464400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89" y="5233895"/>
            <a:ext cx="758432" cy="8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</a:p>
        </p:txBody>
      </p:sp>
      <p:grpSp>
        <p:nvGrpSpPr>
          <p:cNvPr id="2" name="群組 4"/>
          <p:cNvGrpSpPr/>
          <p:nvPr/>
        </p:nvGrpSpPr>
        <p:grpSpPr>
          <a:xfrm>
            <a:off x="7604486" y="1507644"/>
            <a:ext cx="3132000" cy="756000"/>
            <a:chOff x="6546912" y="1799023"/>
            <a:chExt cx="3132000" cy="756000"/>
          </a:xfrm>
        </p:grpSpPr>
        <p:sp>
          <p:nvSpPr>
            <p:cNvPr id="6" name="矩形 5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7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定期儲蓄存款</a:t>
              </a:r>
            </a:p>
          </p:txBody>
        </p:sp>
      </p:grpSp>
      <p:grpSp>
        <p:nvGrpSpPr>
          <p:cNvPr id="3" name="群組 8"/>
          <p:cNvGrpSpPr/>
          <p:nvPr/>
        </p:nvGrpSpPr>
        <p:grpSpPr>
          <a:xfrm>
            <a:off x="2840782" y="1507644"/>
            <a:ext cx="3132000" cy="756000"/>
            <a:chOff x="6546912" y="1799023"/>
            <a:chExt cx="3132000" cy="756000"/>
          </a:xfrm>
        </p:grpSpPr>
        <p:sp>
          <p:nvSpPr>
            <p:cNvPr id="11" name="矩形 10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2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定期存款</a:t>
              </a:r>
            </a:p>
          </p:txBody>
        </p:sp>
      </p:grpSp>
      <p:cxnSp>
        <p:nvCxnSpPr>
          <p:cNvPr id="21" name="直線接點 20"/>
          <p:cNvCxnSpPr/>
          <p:nvPr/>
        </p:nvCxnSpPr>
        <p:spPr>
          <a:xfrm>
            <a:off x="6763504" y="1484784"/>
            <a:ext cx="0" cy="464400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480742" y="2686060"/>
            <a:ext cx="3888432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存本取息、整存整付、零存整付、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可轉讓定期存單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233270" y="2686060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存本取息、整存整付、零存整付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480742" y="3923565"/>
            <a:ext cx="3888432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依產品類型分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按月</a:t>
            </a:r>
            <a:r>
              <a:rPr lang="zh-TW" altLang="en-US" sz="2400" dirty="0">
                <a:ea typeface="微軟正黑體" panose="020B0604030504040204" pitchFamily="34" charset="-120"/>
              </a:rPr>
              <a:t>領息或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到期一次領取本息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7233270" y="3923565"/>
            <a:ext cx="3888432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依產品類型分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按月、按年領息或到期一次領取本息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480742" y="5161071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可至臨櫃或透過網路銀行、電話語音、</a:t>
            </a:r>
            <a:r>
              <a:rPr lang="en-US" altLang="zh-TW" sz="2400" dirty="0">
                <a:latin typeface="+mn-lt"/>
                <a:ea typeface="微軟正黑體" panose="020B0604030504040204" pitchFamily="34" charset="-120"/>
              </a:rPr>
              <a:t>ATM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 辦理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233270" y="5161071"/>
            <a:ext cx="3888432" cy="9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可至臨櫃或透過網路銀行、電話語音、</a:t>
            </a:r>
            <a:r>
              <a:rPr lang="en-US" altLang="zh-TW" sz="2400" dirty="0">
                <a:ea typeface="微軟正黑體" panose="020B0604030504040204" pitchFamily="34" charset="-120"/>
              </a:rPr>
              <a:t>ATM</a:t>
            </a:r>
            <a:r>
              <a:rPr lang="zh-TW" altLang="en-US" sz="2400" dirty="0">
                <a:ea typeface="微軟正黑體" panose="020B0604030504040204" pitchFamily="34" charset="-120"/>
              </a:rPr>
              <a:t> 辦理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4300" r="11536" b="13251"/>
          <a:stretch/>
        </p:blipFill>
        <p:spPr>
          <a:xfrm>
            <a:off x="1081627" y="4040720"/>
            <a:ext cx="841473" cy="710712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2697520"/>
            <a:ext cx="977577" cy="1030942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6" y="5194505"/>
            <a:ext cx="1086996" cy="9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4EBB953-2D8A-4D16-BE76-32F74D19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706" y="8344"/>
            <a:ext cx="1222966" cy="166349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2C54FC-7E2C-4EF0-A93D-37549318B3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7B0F249-E770-4280-B66A-BB8A4FA50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897601" y="2256725"/>
            <a:ext cx="5563988" cy="33796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80FD32-5A63-4ED9-8292-A10CF05BA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289" y="1576939"/>
            <a:ext cx="3974263" cy="487639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17569-6FAC-42AA-8B1B-E8EC72362D5C}"/>
              </a:ext>
            </a:extLst>
          </p:cNvPr>
          <p:cNvSpPr txBox="1"/>
          <p:nvPr/>
        </p:nvSpPr>
        <p:spPr>
          <a:xfrm>
            <a:off x="2223501" y="1659809"/>
            <a:ext cx="2912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獲得定存單一張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39BA96-BC0F-4845-82AF-FBEBB01B92B3}"/>
              </a:ext>
            </a:extLst>
          </p:cNvPr>
          <p:cNvSpPr txBox="1"/>
          <p:nvPr/>
        </p:nvSpPr>
        <p:spPr>
          <a:xfrm>
            <a:off x="7802734" y="1053719"/>
            <a:ext cx="2549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記錄在存摺上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1C66C1-4C86-4F14-8E86-5071B5BD304E}"/>
              </a:ext>
            </a:extLst>
          </p:cNvPr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進行台幣定存交易時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600" b="1" dirty="0">
              <a:solidFill>
                <a:srgbClr val="AE4F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49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定期性存款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整存整付</a:t>
            </a:r>
          </a:p>
        </p:txBody>
      </p:sp>
      <p:grpSp>
        <p:nvGrpSpPr>
          <p:cNvPr id="150" name="群組 149"/>
          <p:cNvGrpSpPr/>
          <p:nvPr/>
        </p:nvGrpSpPr>
        <p:grpSpPr>
          <a:xfrm>
            <a:off x="348515" y="4192938"/>
            <a:ext cx="11520000" cy="904879"/>
            <a:chOff x="348515" y="4192938"/>
            <a:chExt cx="11520000" cy="904879"/>
          </a:xfrm>
        </p:grpSpPr>
        <p:sp>
          <p:nvSpPr>
            <p:cNvPr id="3" name="箭號: ＞形 2"/>
            <p:cNvSpPr/>
            <p:nvPr/>
          </p:nvSpPr>
          <p:spPr>
            <a:xfrm>
              <a:off x="348515" y="4791817"/>
              <a:ext cx="11520000" cy="30600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80326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165533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35946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21152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506359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591565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676772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61978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84718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932391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1017598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50739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824597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6/5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88000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2016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2918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281325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3/5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430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4/5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984251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5/5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556552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7/5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408773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8/5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26023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9/5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12457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10/5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964678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81974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802099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2017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110280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7" name="圖片 46" descr="maxresdefa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150" y="3369625"/>
            <a:ext cx="792088" cy="936104"/>
          </a:xfrm>
          <a:prstGeom prst="rect">
            <a:avLst/>
          </a:prstGeom>
        </p:spPr>
      </p:pic>
      <p:grpSp>
        <p:nvGrpSpPr>
          <p:cNvPr id="69" name="群組 68"/>
          <p:cNvGrpSpPr/>
          <p:nvPr/>
        </p:nvGrpSpPr>
        <p:grpSpPr>
          <a:xfrm>
            <a:off x="1499363" y="3730423"/>
            <a:ext cx="648072" cy="325979"/>
            <a:chOff x="1499363" y="3872081"/>
            <a:chExt cx="648072" cy="325979"/>
          </a:xfrm>
        </p:grpSpPr>
        <p:pic>
          <p:nvPicPr>
            <p:cNvPr id="48" name="圖片 47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68" name="文字方塊 6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2344900" y="3730423"/>
            <a:ext cx="648072" cy="325979"/>
            <a:chOff x="1499363" y="3872081"/>
            <a:chExt cx="648072" cy="325979"/>
          </a:xfrm>
        </p:grpSpPr>
        <p:pic>
          <p:nvPicPr>
            <p:cNvPr id="71" name="圖片 70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190437" y="3730423"/>
            <a:ext cx="648072" cy="325979"/>
            <a:chOff x="1499363" y="3872081"/>
            <a:chExt cx="648072" cy="325979"/>
          </a:xfrm>
        </p:grpSpPr>
        <p:pic>
          <p:nvPicPr>
            <p:cNvPr id="74" name="圖片 73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4035974" y="3730423"/>
            <a:ext cx="648072" cy="325979"/>
            <a:chOff x="1499363" y="3872081"/>
            <a:chExt cx="648072" cy="325979"/>
          </a:xfrm>
        </p:grpSpPr>
        <p:pic>
          <p:nvPicPr>
            <p:cNvPr id="77" name="圖片 76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881511" y="3730423"/>
            <a:ext cx="648072" cy="325979"/>
            <a:chOff x="1499363" y="3872081"/>
            <a:chExt cx="648072" cy="325979"/>
          </a:xfrm>
        </p:grpSpPr>
        <p:pic>
          <p:nvPicPr>
            <p:cNvPr id="80" name="圖片 79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5727048" y="3730423"/>
            <a:ext cx="648072" cy="325979"/>
            <a:chOff x="1499363" y="3872081"/>
            <a:chExt cx="648072" cy="325979"/>
          </a:xfrm>
        </p:grpSpPr>
        <p:pic>
          <p:nvPicPr>
            <p:cNvPr id="83" name="圖片 82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4" name="文字方塊 83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6572585" y="3730423"/>
            <a:ext cx="648072" cy="325979"/>
            <a:chOff x="1499363" y="3872081"/>
            <a:chExt cx="648072" cy="325979"/>
          </a:xfrm>
        </p:grpSpPr>
        <p:pic>
          <p:nvPicPr>
            <p:cNvPr id="86" name="圖片 85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7" name="文字方塊 86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7418122" y="3730423"/>
            <a:ext cx="648072" cy="325979"/>
            <a:chOff x="1499363" y="3872081"/>
            <a:chExt cx="648072" cy="325979"/>
          </a:xfrm>
        </p:grpSpPr>
        <p:pic>
          <p:nvPicPr>
            <p:cNvPr id="89" name="圖片 88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0" name="文字方塊 89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8263659" y="3730423"/>
            <a:ext cx="648072" cy="325979"/>
            <a:chOff x="1499363" y="3872081"/>
            <a:chExt cx="648072" cy="325979"/>
          </a:xfrm>
        </p:grpSpPr>
        <p:pic>
          <p:nvPicPr>
            <p:cNvPr id="92" name="圖片 91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3" name="文字方塊 92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9109196" y="3730423"/>
            <a:ext cx="648072" cy="325979"/>
            <a:chOff x="1499363" y="3872081"/>
            <a:chExt cx="648072" cy="325979"/>
          </a:xfrm>
        </p:grpSpPr>
        <p:pic>
          <p:nvPicPr>
            <p:cNvPr id="95" name="圖片 94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6" name="文字方塊 95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7" name="群組 96"/>
          <p:cNvGrpSpPr/>
          <p:nvPr/>
        </p:nvGrpSpPr>
        <p:grpSpPr>
          <a:xfrm>
            <a:off x="9954733" y="3730423"/>
            <a:ext cx="648072" cy="325979"/>
            <a:chOff x="1499363" y="3872081"/>
            <a:chExt cx="648072" cy="325979"/>
          </a:xfrm>
        </p:grpSpPr>
        <p:pic>
          <p:nvPicPr>
            <p:cNvPr id="98" name="圖片 97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10800270" y="3730423"/>
            <a:ext cx="648072" cy="325979"/>
            <a:chOff x="1499363" y="3872081"/>
            <a:chExt cx="648072" cy="325979"/>
          </a:xfrm>
        </p:grpSpPr>
        <p:pic>
          <p:nvPicPr>
            <p:cNvPr id="101" name="圖片 100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102" name="文字方塊 10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sp>
        <p:nvSpPr>
          <p:cNvPr id="103" name="內容版面配置區 2"/>
          <p:cNvSpPr>
            <a:spLocks noGrp="1"/>
          </p:cNvSpPr>
          <p:nvPr>
            <p:ph idx="1"/>
          </p:nvPr>
        </p:nvSpPr>
        <p:spPr>
          <a:xfrm>
            <a:off x="5735960" y="1748308"/>
            <a:ext cx="4980248" cy="1584176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本金 </a:t>
            </a:r>
            <a:r>
              <a:rPr lang="en-US" altLang="zh-TW" sz="2000" dirty="0"/>
              <a:t>(100</a:t>
            </a:r>
            <a:r>
              <a:rPr lang="zh-TW" altLang="en-US" sz="2000" dirty="0"/>
              <a:t> 萬</a:t>
            </a:r>
            <a:r>
              <a:rPr lang="en-US" altLang="zh-TW" sz="2000" dirty="0"/>
              <a:t>)</a:t>
            </a:r>
            <a:r>
              <a:rPr lang="zh-TW" altLang="en-US" sz="2000" dirty="0"/>
              <a:t> 一次存入</a:t>
            </a:r>
            <a:endParaRPr lang="en-US" altLang="zh-TW" sz="2000" dirty="0"/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每月產生的利息繼續滾利息 </a:t>
            </a:r>
            <a:r>
              <a:rPr lang="en-US" altLang="zh-TW" sz="2000" dirty="0"/>
              <a:t>(</a:t>
            </a:r>
            <a:r>
              <a:rPr lang="zh-TW" altLang="en-US" sz="2000" dirty="0"/>
              <a:t>複利計算</a:t>
            </a:r>
            <a:r>
              <a:rPr lang="en-US" altLang="zh-TW" sz="2000" dirty="0"/>
              <a:t>)</a:t>
            </a:r>
            <a:endParaRPr lang="zh-TW" altLang="en-US" sz="2000" dirty="0"/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期滿後 </a:t>
            </a:r>
            <a:r>
              <a:rPr lang="en-US" altLang="zh-TW" sz="2000" dirty="0"/>
              <a:t>(12</a:t>
            </a:r>
            <a:r>
              <a:rPr lang="zh-TW" altLang="en-US" sz="2000" dirty="0"/>
              <a:t> 個月</a:t>
            </a:r>
            <a:r>
              <a:rPr lang="en-US" altLang="zh-TW" sz="2000" dirty="0"/>
              <a:t>)</a:t>
            </a:r>
            <a:r>
              <a:rPr lang="zh-TW" altLang="en-US" sz="2000" dirty="0"/>
              <a:t> 一併取回本金和利息</a:t>
            </a:r>
            <a:endParaRPr lang="en-US" altLang="zh-TW" sz="2000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1569277" y="1159166"/>
            <a:ext cx="3348751" cy="1417168"/>
            <a:chOff x="1523112" y="1195994"/>
            <a:chExt cx="3348751" cy="1417168"/>
          </a:xfrm>
        </p:grpSpPr>
        <p:sp>
          <p:nvSpPr>
            <p:cNvPr id="40" name="文字方塊 39"/>
            <p:cNvSpPr txBox="1"/>
            <p:nvPr/>
          </p:nvSpPr>
          <p:spPr>
            <a:xfrm>
              <a:off x="1724948" y="1487367"/>
              <a:ext cx="2990268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老子有錢，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一次存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100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 萬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，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一年後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再通通拿回來！</a:t>
              </a:r>
            </a:p>
          </p:txBody>
        </p:sp>
        <p:sp>
          <p:nvSpPr>
            <p:cNvPr id="104" name="橢圓形圖說文字 103"/>
            <p:cNvSpPr/>
            <p:nvPr/>
          </p:nvSpPr>
          <p:spPr>
            <a:xfrm>
              <a:off x="1523112" y="1195994"/>
              <a:ext cx="3348751" cy="1417168"/>
            </a:xfrm>
            <a:prstGeom prst="wedgeEllipseCallout">
              <a:avLst>
                <a:gd name="adj1" fmla="val -46223"/>
                <a:gd name="adj2" fmla="val 47628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21414F8-E71E-40DC-94B2-B4CFD44B1F0B}"/>
              </a:ext>
            </a:extLst>
          </p:cNvPr>
          <p:cNvGrpSpPr/>
          <p:nvPr/>
        </p:nvGrpSpPr>
        <p:grpSpPr>
          <a:xfrm>
            <a:off x="730672" y="1794417"/>
            <a:ext cx="792088" cy="1707349"/>
            <a:chOff x="742102" y="1771557"/>
            <a:chExt cx="792088" cy="1707349"/>
          </a:xfrm>
        </p:grpSpPr>
        <p:sp>
          <p:nvSpPr>
            <p:cNvPr id="39" name="文字方塊 38"/>
            <p:cNvSpPr txBox="1"/>
            <p:nvPr/>
          </p:nvSpPr>
          <p:spPr>
            <a:xfrm>
              <a:off x="742102" y="310957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RC</a:t>
              </a:r>
              <a:endParaRPr lang="zh-TW" altLang="en-US" dirty="0">
                <a:latin typeface="+mn-lt"/>
              </a:endParaRPr>
            </a:p>
          </p:txBody>
        </p:sp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A997B176-4B79-4A59-99C8-AAAC2964D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266" y="1771557"/>
              <a:ext cx="685800" cy="1424940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14CA682-5980-4CE8-BDAB-611352A3ED31}"/>
              </a:ext>
            </a:extLst>
          </p:cNvPr>
          <p:cNvGrpSpPr/>
          <p:nvPr/>
        </p:nvGrpSpPr>
        <p:grpSpPr>
          <a:xfrm>
            <a:off x="10565210" y="5137001"/>
            <a:ext cx="1602322" cy="1719287"/>
            <a:chOff x="10565210" y="5137001"/>
            <a:chExt cx="1602322" cy="1719287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FA88B55-509E-4FB7-B45C-5E4B52B2DE72}"/>
                </a:ext>
              </a:extLst>
            </p:cNvPr>
            <p:cNvGrpSpPr/>
            <p:nvPr/>
          </p:nvGrpSpPr>
          <p:grpSpPr>
            <a:xfrm>
              <a:off x="10565210" y="5497724"/>
              <a:ext cx="792088" cy="1101321"/>
              <a:chOff x="10565210" y="5497724"/>
              <a:chExt cx="792088" cy="1101321"/>
            </a:xfrm>
          </p:grpSpPr>
          <p:pic>
            <p:nvPicPr>
              <p:cNvPr id="110" name="圖片 109" descr="maxresdefault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565210" y="5662941"/>
                <a:ext cx="792088" cy="936104"/>
              </a:xfrm>
              <a:prstGeom prst="rect">
                <a:avLst/>
              </a:prstGeom>
            </p:spPr>
          </p:pic>
          <p:grpSp>
            <p:nvGrpSpPr>
              <p:cNvPr id="140" name="群組 139"/>
              <p:cNvGrpSpPr>
                <a:grpSpLocks/>
              </p:cNvGrpSpPr>
              <p:nvPr/>
            </p:nvGrpSpPr>
            <p:grpSpPr>
              <a:xfrm>
                <a:off x="10733016" y="5497724"/>
                <a:ext cx="360000" cy="468000"/>
                <a:chOff x="2627741" y="5649373"/>
                <a:chExt cx="504000" cy="720423"/>
              </a:xfrm>
            </p:grpSpPr>
            <p:pic>
              <p:nvPicPr>
                <p:cNvPr id="141" name="圖片 140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6045796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2" name="圖片 141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5966513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3" name="圖片 142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5887228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4" name="圖片 143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5807943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5" name="圖片 144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5728658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6" name="圖片 145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27741" y="5649373"/>
                  <a:ext cx="504000" cy="324000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群組 146"/>
              <p:cNvGrpSpPr/>
              <p:nvPr/>
            </p:nvGrpSpPr>
            <p:grpSpPr>
              <a:xfrm>
                <a:off x="10901500" y="5606442"/>
                <a:ext cx="360000" cy="468000"/>
                <a:chOff x="10704512" y="6237312"/>
                <a:chExt cx="360000" cy="468000"/>
              </a:xfrm>
            </p:grpSpPr>
            <p:pic>
              <p:nvPicPr>
                <p:cNvPr id="134" name="圖片 133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494836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5" name="圖片 134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443332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6" name="圖片 135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391827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7" name="圖片 136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340322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8" name="圖片 137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288817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9" name="圖片 138" descr="gold_PNG11007.png"/>
                <p:cNvPicPr preferRelativeResize="0">
                  <a:picLocks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704512" y="6237312"/>
                  <a:ext cx="360000" cy="2104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0EFB2D73-C6D7-4901-ABF9-442A04DC72F3}"/>
                </a:ext>
              </a:extLst>
            </p:cNvPr>
            <p:cNvGrpSpPr/>
            <p:nvPr/>
          </p:nvGrpSpPr>
          <p:grpSpPr>
            <a:xfrm>
              <a:off x="11375444" y="5137001"/>
              <a:ext cx="792088" cy="1719287"/>
              <a:chOff x="11375444" y="5137001"/>
              <a:chExt cx="792088" cy="171928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93C063F4-14D1-425F-BF04-C7770ECD4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3293" y="5137001"/>
                <a:ext cx="685800" cy="1424940"/>
              </a:xfrm>
              <a:prstGeom prst="rect">
                <a:avLst/>
              </a:prstGeom>
            </p:spPr>
          </p:pic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5CCB0324-B0A0-4302-A024-A0E8E2249D35}"/>
                  </a:ext>
                </a:extLst>
              </p:cNvPr>
              <p:cNvSpPr txBox="1"/>
              <p:nvPr/>
            </p:nvSpPr>
            <p:spPr>
              <a:xfrm>
                <a:off x="11375444" y="6486956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+mn-lt"/>
                  </a:rPr>
                  <a:t>RC</a:t>
                </a:r>
                <a:endParaRPr lang="zh-TW" alt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6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2000" decel="4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8194 0.3298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64" y="1648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74323 0.3180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61" y="1590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67487 0.3180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37" y="1590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60443 0.3180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1" y="1590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53516 0.3180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8" y="1590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46576 0.3180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1590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39779 0.318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83" y="1590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33099 0.3180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1590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25286 0.3106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1553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18841 0.3106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4" y="15532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12357 0.3106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1553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05417 0.3180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5903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0151 0.3208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定期性存款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存本取息</a:t>
            </a:r>
          </a:p>
        </p:txBody>
      </p:sp>
      <p:grpSp>
        <p:nvGrpSpPr>
          <p:cNvPr id="150" name="群組 149"/>
          <p:cNvGrpSpPr/>
          <p:nvPr/>
        </p:nvGrpSpPr>
        <p:grpSpPr>
          <a:xfrm>
            <a:off x="348515" y="4192938"/>
            <a:ext cx="11520000" cy="904879"/>
            <a:chOff x="348515" y="4192938"/>
            <a:chExt cx="11520000" cy="904879"/>
          </a:xfrm>
        </p:grpSpPr>
        <p:sp>
          <p:nvSpPr>
            <p:cNvPr id="3" name="箭號: ＞形 2"/>
            <p:cNvSpPr/>
            <p:nvPr/>
          </p:nvSpPr>
          <p:spPr>
            <a:xfrm>
              <a:off x="348515" y="4791817"/>
              <a:ext cx="11520000" cy="30600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80326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165533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35946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21152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506359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591565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676772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61978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84718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932391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1017598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50739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824597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6/5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88000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2016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2918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281325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3/5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430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4/5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984251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5/5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556552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7/5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408773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8/5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26023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9/5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12457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10/5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964678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81974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802099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2017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110280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7" name="圖片 46" descr="maxresdefaul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150" y="3369625"/>
            <a:ext cx="792088" cy="936104"/>
          </a:xfrm>
          <a:prstGeom prst="rect">
            <a:avLst/>
          </a:prstGeom>
        </p:spPr>
      </p:pic>
      <p:grpSp>
        <p:nvGrpSpPr>
          <p:cNvPr id="69" name="群組 68"/>
          <p:cNvGrpSpPr/>
          <p:nvPr/>
        </p:nvGrpSpPr>
        <p:grpSpPr>
          <a:xfrm>
            <a:off x="1499363" y="3730423"/>
            <a:ext cx="648072" cy="325979"/>
            <a:chOff x="1499363" y="3872081"/>
            <a:chExt cx="648072" cy="325979"/>
          </a:xfrm>
        </p:grpSpPr>
        <p:pic>
          <p:nvPicPr>
            <p:cNvPr id="48" name="圖片 47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68" name="文字方塊 6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2344900" y="3730423"/>
            <a:ext cx="648072" cy="325979"/>
            <a:chOff x="1499363" y="3872081"/>
            <a:chExt cx="648072" cy="325979"/>
          </a:xfrm>
        </p:grpSpPr>
        <p:pic>
          <p:nvPicPr>
            <p:cNvPr id="71" name="圖片 70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190437" y="3730423"/>
            <a:ext cx="648072" cy="325979"/>
            <a:chOff x="1499363" y="3872081"/>
            <a:chExt cx="648072" cy="325979"/>
          </a:xfrm>
        </p:grpSpPr>
        <p:pic>
          <p:nvPicPr>
            <p:cNvPr id="74" name="圖片 73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4035974" y="3730423"/>
            <a:ext cx="648072" cy="325979"/>
            <a:chOff x="1499363" y="3872081"/>
            <a:chExt cx="648072" cy="325979"/>
          </a:xfrm>
        </p:grpSpPr>
        <p:pic>
          <p:nvPicPr>
            <p:cNvPr id="77" name="圖片 76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881511" y="3730423"/>
            <a:ext cx="648072" cy="325979"/>
            <a:chOff x="1499363" y="3872081"/>
            <a:chExt cx="648072" cy="325979"/>
          </a:xfrm>
        </p:grpSpPr>
        <p:pic>
          <p:nvPicPr>
            <p:cNvPr id="80" name="圖片 79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5727048" y="3730423"/>
            <a:ext cx="648072" cy="325979"/>
            <a:chOff x="1499363" y="3872081"/>
            <a:chExt cx="648072" cy="325979"/>
          </a:xfrm>
        </p:grpSpPr>
        <p:pic>
          <p:nvPicPr>
            <p:cNvPr id="83" name="圖片 82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4" name="文字方塊 83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6572585" y="3730423"/>
            <a:ext cx="648072" cy="325979"/>
            <a:chOff x="1499363" y="3872081"/>
            <a:chExt cx="648072" cy="325979"/>
          </a:xfrm>
        </p:grpSpPr>
        <p:pic>
          <p:nvPicPr>
            <p:cNvPr id="86" name="圖片 85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7" name="文字方塊 86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7418122" y="3730423"/>
            <a:ext cx="648072" cy="325979"/>
            <a:chOff x="1499363" y="3872081"/>
            <a:chExt cx="648072" cy="325979"/>
          </a:xfrm>
        </p:grpSpPr>
        <p:pic>
          <p:nvPicPr>
            <p:cNvPr id="89" name="圖片 88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0" name="文字方塊 89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8263659" y="3730423"/>
            <a:ext cx="648072" cy="325979"/>
            <a:chOff x="1499363" y="3872081"/>
            <a:chExt cx="648072" cy="325979"/>
          </a:xfrm>
        </p:grpSpPr>
        <p:pic>
          <p:nvPicPr>
            <p:cNvPr id="92" name="圖片 91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3" name="文字方塊 92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9109196" y="3730423"/>
            <a:ext cx="648072" cy="325979"/>
            <a:chOff x="1499363" y="3872081"/>
            <a:chExt cx="648072" cy="325979"/>
          </a:xfrm>
        </p:grpSpPr>
        <p:pic>
          <p:nvPicPr>
            <p:cNvPr id="95" name="圖片 94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6" name="文字方塊 95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7" name="群組 96"/>
          <p:cNvGrpSpPr/>
          <p:nvPr/>
        </p:nvGrpSpPr>
        <p:grpSpPr>
          <a:xfrm>
            <a:off x="9954733" y="3730423"/>
            <a:ext cx="648072" cy="325979"/>
            <a:chOff x="1499363" y="3872081"/>
            <a:chExt cx="648072" cy="325979"/>
          </a:xfrm>
        </p:grpSpPr>
        <p:pic>
          <p:nvPicPr>
            <p:cNvPr id="98" name="圖片 97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10800270" y="3730423"/>
            <a:ext cx="648072" cy="325979"/>
            <a:chOff x="1499363" y="3872081"/>
            <a:chExt cx="648072" cy="325979"/>
          </a:xfrm>
        </p:grpSpPr>
        <p:pic>
          <p:nvPicPr>
            <p:cNvPr id="101" name="圖片 100" descr="gold_PNG11007.png"/>
            <p:cNvPicPr preferRelativeResize="0">
              <a:picLocks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102" name="文字方塊 10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sp>
        <p:nvSpPr>
          <p:cNvPr id="103" name="內容版面配置區 2"/>
          <p:cNvSpPr>
            <a:spLocks noGrp="1"/>
          </p:cNvSpPr>
          <p:nvPr>
            <p:ph idx="1"/>
          </p:nvPr>
        </p:nvSpPr>
        <p:spPr>
          <a:xfrm>
            <a:off x="5735960" y="1748308"/>
            <a:ext cx="4980248" cy="1584176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本金 </a:t>
            </a:r>
            <a:r>
              <a:rPr lang="en-US" altLang="zh-TW" sz="2000" dirty="0"/>
              <a:t>(100</a:t>
            </a:r>
            <a:r>
              <a:rPr lang="zh-TW" altLang="en-US" sz="2000" dirty="0"/>
              <a:t> 萬</a:t>
            </a:r>
            <a:r>
              <a:rPr lang="en-US" altLang="zh-TW" sz="2000" dirty="0"/>
              <a:t>)</a:t>
            </a:r>
            <a:r>
              <a:rPr lang="zh-TW" altLang="en-US" sz="2000" dirty="0"/>
              <a:t> 一次存入</a:t>
            </a:r>
            <a:endParaRPr lang="en-US" altLang="zh-TW" sz="2000" dirty="0"/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按月產生的利息，並取回 </a:t>
            </a:r>
            <a:r>
              <a:rPr lang="en-US" altLang="zh-TW" sz="2000" dirty="0"/>
              <a:t>(</a:t>
            </a:r>
            <a:r>
              <a:rPr lang="zh-TW" altLang="en-US" sz="2000" dirty="0"/>
              <a:t>單利計算</a:t>
            </a:r>
            <a:r>
              <a:rPr lang="en-US" altLang="zh-TW" sz="2000" dirty="0"/>
              <a:t>)</a:t>
            </a:r>
            <a:endParaRPr lang="zh-TW" altLang="en-US" sz="2000" dirty="0"/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期滿後 </a:t>
            </a:r>
            <a:r>
              <a:rPr lang="en-US" altLang="zh-TW" sz="2000" dirty="0"/>
              <a:t>(12</a:t>
            </a:r>
            <a:r>
              <a:rPr lang="zh-TW" altLang="en-US" sz="2000" dirty="0"/>
              <a:t> 個月</a:t>
            </a:r>
            <a:r>
              <a:rPr lang="en-US" altLang="zh-TW" sz="2000" dirty="0"/>
              <a:t>)</a:t>
            </a:r>
            <a:r>
              <a:rPr lang="zh-TW" altLang="en-US" sz="2000" dirty="0"/>
              <a:t> 再取回本金</a:t>
            </a:r>
            <a:endParaRPr lang="en-US" altLang="zh-TW" sz="2000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1765425" y="1188882"/>
            <a:ext cx="3348751" cy="1417168"/>
            <a:chOff x="1523112" y="1195994"/>
            <a:chExt cx="3348751" cy="1417168"/>
          </a:xfrm>
        </p:grpSpPr>
        <p:sp>
          <p:nvSpPr>
            <p:cNvPr id="40" name="文字方塊 39"/>
            <p:cNvSpPr txBox="1"/>
            <p:nvPr/>
          </p:nvSpPr>
          <p:spPr>
            <a:xfrm>
              <a:off x="1724948" y="1487367"/>
              <a:ext cx="2990268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一次存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100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 萬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，但能夠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每月領利息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就是屌蟀！</a:t>
              </a:r>
            </a:p>
          </p:txBody>
        </p:sp>
        <p:sp>
          <p:nvSpPr>
            <p:cNvPr id="104" name="橢圓形圖說文字 103"/>
            <p:cNvSpPr/>
            <p:nvPr/>
          </p:nvSpPr>
          <p:spPr>
            <a:xfrm>
              <a:off x="1523112" y="1195994"/>
              <a:ext cx="3348751" cy="1417168"/>
            </a:xfrm>
            <a:prstGeom prst="wedgeEllipseCallout">
              <a:avLst>
                <a:gd name="adj1" fmla="val -46223"/>
                <a:gd name="adj2" fmla="val 47628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EAAF601-B1B7-4C42-B37B-9A9E1588A1A8}"/>
              </a:ext>
            </a:extLst>
          </p:cNvPr>
          <p:cNvGrpSpPr/>
          <p:nvPr/>
        </p:nvGrpSpPr>
        <p:grpSpPr>
          <a:xfrm>
            <a:off x="11025311" y="5176769"/>
            <a:ext cx="1064680" cy="1656659"/>
            <a:chOff x="11013881" y="5176769"/>
            <a:chExt cx="1064680" cy="1656659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5CCB0324-B0A0-4302-A024-A0E8E2249D35}"/>
                </a:ext>
              </a:extLst>
            </p:cNvPr>
            <p:cNvSpPr txBox="1"/>
            <p:nvPr/>
          </p:nvSpPr>
          <p:spPr>
            <a:xfrm>
              <a:off x="11087412" y="646409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Roger</a:t>
              </a:r>
              <a:endParaRPr lang="zh-TW" altLang="en-US" dirty="0">
                <a:latin typeface="+mn-lt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1237A04D-E95A-4DF3-B10F-143FC447EF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13881" y="5176769"/>
              <a:ext cx="1064680" cy="1460563"/>
              <a:chOff x="5581650" y="2538412"/>
              <a:chExt cx="1298392" cy="1781175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93F93535-9C29-4C75-9324-2AD5304BC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50" y="2538412"/>
                <a:ext cx="1028700" cy="1781175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1B465450-6F0D-45D3-8A42-F33CA6EA5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8031">
                <a:off x="6412042" y="3100868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1CD0AB73-DCDF-4AE8-9E8C-2ACF6B667041}"/>
              </a:ext>
            </a:extLst>
          </p:cNvPr>
          <p:cNvGrpSpPr/>
          <p:nvPr/>
        </p:nvGrpSpPr>
        <p:grpSpPr>
          <a:xfrm>
            <a:off x="709848" y="1900040"/>
            <a:ext cx="1065672" cy="1623828"/>
            <a:chOff x="487358" y="1820788"/>
            <a:chExt cx="1065672" cy="1623828"/>
          </a:xfrm>
        </p:grpSpPr>
        <p:sp>
          <p:nvSpPr>
            <p:cNvPr id="39" name="文字方塊 38"/>
            <p:cNvSpPr txBox="1"/>
            <p:nvPr/>
          </p:nvSpPr>
          <p:spPr>
            <a:xfrm>
              <a:off x="707812" y="3075284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Roger</a:t>
              </a:r>
              <a:endParaRPr lang="zh-TW" altLang="en-US" dirty="0">
                <a:latin typeface="+mn-lt"/>
              </a:endParaRPr>
            </a:p>
          </p:txBody>
        </p: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4B8DC5DA-4396-4469-936F-52DAA4883C0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87358" y="1820788"/>
              <a:ext cx="1065672" cy="1460564"/>
              <a:chOff x="5581650" y="2538412"/>
              <a:chExt cx="1298392" cy="1781175"/>
            </a:xfrm>
          </p:grpSpPr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1EBF0072-A19C-4005-8484-37E01E4CA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50" y="2538412"/>
                <a:ext cx="1028700" cy="1781175"/>
              </a:xfrm>
              <a:prstGeom prst="rect">
                <a:avLst/>
              </a:prstGeom>
            </p:spPr>
          </p:pic>
          <p:pic>
            <p:nvPicPr>
              <p:cNvPr id="115" name="圖片 114">
                <a:extLst>
                  <a:ext uri="{FF2B5EF4-FFF2-40B4-BE49-F238E27FC236}">
                    <a16:creationId xmlns:a16="http://schemas.microsoft.com/office/drawing/2014/main" id="{9629E8BA-8F7C-4773-839D-B494C25AF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8031">
                <a:off x="6412042" y="3100868"/>
                <a:ext cx="468000" cy="468000"/>
              </a:xfrm>
              <a:prstGeom prst="rect">
                <a:avLst/>
              </a:prstGeom>
            </p:spPr>
          </p:pic>
        </p:grpSp>
      </p:grpSp>
      <p:pic>
        <p:nvPicPr>
          <p:cNvPr id="117" name="圖片 116" descr="gold_PNG11007.png">
            <a:extLst>
              <a:ext uri="{FF2B5EF4-FFF2-40B4-BE49-F238E27FC236}">
                <a16:creationId xmlns:a16="http://schemas.microsoft.com/office/drawing/2014/main" id="{A71FA018-40C5-4837-9AEF-3493B58100B0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6136913"/>
            <a:ext cx="396000" cy="231524"/>
          </a:xfrm>
          <a:prstGeom prst="rect">
            <a:avLst/>
          </a:prstGeom>
        </p:spPr>
      </p:pic>
      <p:pic>
        <p:nvPicPr>
          <p:cNvPr id="118" name="圖片 117" descr="gold_PNG11007.png">
            <a:extLst>
              <a:ext uri="{FF2B5EF4-FFF2-40B4-BE49-F238E27FC236}">
                <a16:creationId xmlns:a16="http://schemas.microsoft.com/office/drawing/2014/main" id="{BF9CF61E-BA2A-4A2D-9D08-8866042D7866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6080258"/>
            <a:ext cx="396000" cy="231524"/>
          </a:xfrm>
          <a:prstGeom prst="rect">
            <a:avLst/>
          </a:prstGeom>
        </p:spPr>
      </p:pic>
      <p:pic>
        <p:nvPicPr>
          <p:cNvPr id="119" name="圖片 118" descr="gold_PNG11007.png">
            <a:extLst>
              <a:ext uri="{FF2B5EF4-FFF2-40B4-BE49-F238E27FC236}">
                <a16:creationId xmlns:a16="http://schemas.microsoft.com/office/drawing/2014/main" id="{504C629A-C8F1-4037-AB60-21C7A12FDE63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6023603"/>
            <a:ext cx="396000" cy="231524"/>
          </a:xfrm>
          <a:prstGeom prst="rect">
            <a:avLst/>
          </a:prstGeom>
        </p:spPr>
      </p:pic>
      <p:pic>
        <p:nvPicPr>
          <p:cNvPr id="120" name="圖片 119" descr="gold_PNG11007.png">
            <a:extLst>
              <a:ext uri="{FF2B5EF4-FFF2-40B4-BE49-F238E27FC236}">
                <a16:creationId xmlns:a16="http://schemas.microsoft.com/office/drawing/2014/main" id="{4673EFC3-651B-4A59-A300-6F069BF32D97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5966947"/>
            <a:ext cx="396000" cy="231524"/>
          </a:xfrm>
          <a:prstGeom prst="rect">
            <a:avLst/>
          </a:prstGeom>
        </p:spPr>
      </p:pic>
      <p:pic>
        <p:nvPicPr>
          <p:cNvPr id="121" name="圖片 120" descr="gold_PNG11007.png">
            <a:extLst>
              <a:ext uri="{FF2B5EF4-FFF2-40B4-BE49-F238E27FC236}">
                <a16:creationId xmlns:a16="http://schemas.microsoft.com/office/drawing/2014/main" id="{728B07EA-27CB-42F0-B1CF-692E3BF5431C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5910292"/>
            <a:ext cx="396000" cy="231524"/>
          </a:xfrm>
          <a:prstGeom prst="rect">
            <a:avLst/>
          </a:prstGeom>
        </p:spPr>
      </p:pic>
      <p:pic>
        <p:nvPicPr>
          <p:cNvPr id="122" name="圖片 121" descr="gold_PNG11007.png">
            <a:extLst>
              <a:ext uri="{FF2B5EF4-FFF2-40B4-BE49-F238E27FC236}">
                <a16:creationId xmlns:a16="http://schemas.microsoft.com/office/drawing/2014/main" id="{BB3221AC-E4E3-4A37-B147-34C010BC2C33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61452" y="5853636"/>
            <a:ext cx="396000" cy="231524"/>
          </a:xfrm>
          <a:prstGeom prst="rect">
            <a:avLst/>
          </a:prstGeom>
        </p:spPr>
      </p:pic>
      <p:pic>
        <p:nvPicPr>
          <p:cNvPr id="125" name="圖片 124" descr="gold_PNG11007.png">
            <a:extLst>
              <a:ext uri="{FF2B5EF4-FFF2-40B4-BE49-F238E27FC236}">
                <a16:creationId xmlns:a16="http://schemas.microsoft.com/office/drawing/2014/main" id="{8BA45F9E-19F7-462B-9ABA-2D095EDDB8D1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289313"/>
            <a:ext cx="396000" cy="231524"/>
          </a:xfrm>
          <a:prstGeom prst="rect">
            <a:avLst/>
          </a:prstGeom>
        </p:spPr>
      </p:pic>
      <p:pic>
        <p:nvPicPr>
          <p:cNvPr id="126" name="圖片 125" descr="gold_PNG11007.png">
            <a:extLst>
              <a:ext uri="{FF2B5EF4-FFF2-40B4-BE49-F238E27FC236}">
                <a16:creationId xmlns:a16="http://schemas.microsoft.com/office/drawing/2014/main" id="{1A971F16-A452-4325-AEBB-17428768AF7A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232658"/>
            <a:ext cx="396000" cy="231524"/>
          </a:xfrm>
          <a:prstGeom prst="rect">
            <a:avLst/>
          </a:prstGeom>
        </p:spPr>
      </p:pic>
      <p:pic>
        <p:nvPicPr>
          <p:cNvPr id="127" name="圖片 126" descr="gold_PNG11007.png">
            <a:extLst>
              <a:ext uri="{FF2B5EF4-FFF2-40B4-BE49-F238E27FC236}">
                <a16:creationId xmlns:a16="http://schemas.microsoft.com/office/drawing/2014/main" id="{28DA5A88-09AC-4EE8-9A8B-831462C84714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176003"/>
            <a:ext cx="396000" cy="231524"/>
          </a:xfrm>
          <a:prstGeom prst="rect">
            <a:avLst/>
          </a:prstGeom>
        </p:spPr>
      </p:pic>
      <p:pic>
        <p:nvPicPr>
          <p:cNvPr id="128" name="圖片 127" descr="gold_PNG11007.png">
            <a:extLst>
              <a:ext uri="{FF2B5EF4-FFF2-40B4-BE49-F238E27FC236}">
                <a16:creationId xmlns:a16="http://schemas.microsoft.com/office/drawing/2014/main" id="{119A003D-3CF3-4925-B007-C8096DC5023E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119347"/>
            <a:ext cx="396000" cy="231524"/>
          </a:xfrm>
          <a:prstGeom prst="rect">
            <a:avLst/>
          </a:prstGeom>
        </p:spPr>
      </p:pic>
      <p:pic>
        <p:nvPicPr>
          <p:cNvPr id="129" name="圖片 128" descr="gold_PNG11007.png">
            <a:extLst>
              <a:ext uri="{FF2B5EF4-FFF2-40B4-BE49-F238E27FC236}">
                <a16:creationId xmlns:a16="http://schemas.microsoft.com/office/drawing/2014/main" id="{BC7BC100-F483-4743-A7E7-76AD58232DF7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062692"/>
            <a:ext cx="396000" cy="231524"/>
          </a:xfrm>
          <a:prstGeom prst="rect">
            <a:avLst/>
          </a:prstGeom>
        </p:spPr>
      </p:pic>
      <p:pic>
        <p:nvPicPr>
          <p:cNvPr id="130" name="圖片 129" descr="gold_PNG11007.png">
            <a:extLst>
              <a:ext uri="{FF2B5EF4-FFF2-40B4-BE49-F238E27FC236}">
                <a16:creationId xmlns:a16="http://schemas.microsoft.com/office/drawing/2014/main" id="{BC1BA1F6-1440-4F24-8F4F-551443F35146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13852" y="6006036"/>
            <a:ext cx="396000" cy="2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463 L 0.7293 0.33982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58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65925 0.3328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6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0.59206 0.33542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96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0.5194 0.32732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64" y="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250"/>
                            </p:stCondLst>
                            <p:childTnLst>
                              <p:par>
                                <p:cTn id="8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45339 0.32431 " pathEditMode="relative" rAng="0" ptsTypes="AA">
                                      <p:cBhvr>
                                        <p:cTn id="8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9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5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38399 0.31597 " pathEditMode="relative" rAng="0" ptsTypes="AA">
                                      <p:cBhvr>
                                        <p:cTn id="9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3" y="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75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3293 0.36667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0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25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75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25989 0.35857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95" y="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75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250"/>
                            </p:stCondLst>
                            <p:childTnLst>
                              <p:par>
                                <p:cTn id="1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18646 0.35278 " pathEditMode="relative" rAng="0" ptsTypes="AA">
                                      <p:cBhvr>
                                        <p:cTn id="13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12122 0.34954 " pathEditMode="relative" rAng="0" ptsTypes="AA">
                                      <p:cBhvr>
                                        <p:cTn id="14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75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0556 0.34954 " pathEditMode="relative" rAng="0" ptsTypes="AA">
                                      <p:cBhvr>
                                        <p:cTn id="15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750"/>
                            </p:stCondLst>
                            <p:childTnLst>
                              <p:par>
                                <p:cTn id="1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02201 0.32547 " pathEditMode="relative" rAng="0" ptsTypes="AA">
                                      <p:cBhvr>
                                        <p:cTn id="16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475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0.74232 0.34097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09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定期性存款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零存整付</a:t>
            </a:r>
          </a:p>
        </p:txBody>
      </p:sp>
      <p:grpSp>
        <p:nvGrpSpPr>
          <p:cNvPr id="150" name="群組 149"/>
          <p:cNvGrpSpPr/>
          <p:nvPr/>
        </p:nvGrpSpPr>
        <p:grpSpPr>
          <a:xfrm>
            <a:off x="348515" y="4192938"/>
            <a:ext cx="11520000" cy="904879"/>
            <a:chOff x="348515" y="4192938"/>
            <a:chExt cx="11520000" cy="904879"/>
          </a:xfrm>
        </p:grpSpPr>
        <p:sp>
          <p:nvSpPr>
            <p:cNvPr id="3" name="箭號: ＞形 2"/>
            <p:cNvSpPr/>
            <p:nvPr/>
          </p:nvSpPr>
          <p:spPr>
            <a:xfrm>
              <a:off x="348515" y="4791817"/>
              <a:ext cx="11520000" cy="306000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橢圓 4"/>
            <p:cNvSpPr/>
            <p:nvPr/>
          </p:nvSpPr>
          <p:spPr>
            <a:xfrm>
              <a:off x="80326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165533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335946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21152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506359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591565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676772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761978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84718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932391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1017598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507396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824597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6/5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88000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2016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42918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2281325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3/5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134304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4/5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984251" y="4439159"/>
              <a:ext cx="720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5/5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556552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7/5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408773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8/5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26023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9/5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112457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10/5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8964678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819746" y="4439159"/>
              <a:ext cx="975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12/5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0802099" y="4192938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2017</a:t>
              </a:r>
            </a:p>
            <a:p>
              <a:pPr algn="ctr"/>
              <a:r>
                <a:rPr lang="en-US" altLang="zh-TW" sz="1600" dirty="0">
                  <a:latin typeface="+mn-lt"/>
                  <a:cs typeface="Arial" panose="020B0604020202020204" pitchFamily="34" charset="0"/>
                </a:rPr>
                <a:t>1/5</a:t>
              </a:r>
              <a:endParaRPr lang="zh-TW" altLang="en-US" sz="160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11028051" y="4809833"/>
              <a:ext cx="252000" cy="252000"/>
            </a:xfrm>
            <a:prstGeom prst="ellipse">
              <a:avLst/>
            </a:prstGeom>
            <a:solidFill>
              <a:srgbClr val="FF9900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499363" y="3432781"/>
            <a:ext cx="648072" cy="325979"/>
            <a:chOff x="1499363" y="3872081"/>
            <a:chExt cx="648072" cy="325979"/>
          </a:xfrm>
        </p:grpSpPr>
        <p:pic>
          <p:nvPicPr>
            <p:cNvPr id="48" name="圖片 47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68" name="文字方塊 6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2344900" y="3432781"/>
            <a:ext cx="648072" cy="325979"/>
            <a:chOff x="1499363" y="3872081"/>
            <a:chExt cx="648072" cy="325979"/>
          </a:xfrm>
        </p:grpSpPr>
        <p:pic>
          <p:nvPicPr>
            <p:cNvPr id="71" name="圖片 70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2" name="文字方塊 7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3190437" y="3432781"/>
            <a:ext cx="648072" cy="325979"/>
            <a:chOff x="1499363" y="3872081"/>
            <a:chExt cx="648072" cy="325979"/>
          </a:xfrm>
        </p:grpSpPr>
        <p:pic>
          <p:nvPicPr>
            <p:cNvPr id="74" name="圖片 73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4035974" y="3432781"/>
            <a:ext cx="648072" cy="325979"/>
            <a:chOff x="1499363" y="3872081"/>
            <a:chExt cx="648072" cy="325979"/>
          </a:xfrm>
        </p:grpSpPr>
        <p:pic>
          <p:nvPicPr>
            <p:cNvPr id="77" name="圖片 76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78" name="文字方塊 77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4881511" y="3432781"/>
            <a:ext cx="648072" cy="325979"/>
            <a:chOff x="1499363" y="3872081"/>
            <a:chExt cx="648072" cy="325979"/>
          </a:xfrm>
        </p:grpSpPr>
        <p:pic>
          <p:nvPicPr>
            <p:cNvPr id="80" name="圖片 79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1" name="文字方塊 80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2" name="群組 81"/>
          <p:cNvGrpSpPr/>
          <p:nvPr/>
        </p:nvGrpSpPr>
        <p:grpSpPr>
          <a:xfrm>
            <a:off x="5727048" y="3432781"/>
            <a:ext cx="648072" cy="325979"/>
            <a:chOff x="1499363" y="3872081"/>
            <a:chExt cx="648072" cy="325979"/>
          </a:xfrm>
        </p:grpSpPr>
        <p:pic>
          <p:nvPicPr>
            <p:cNvPr id="83" name="圖片 82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4" name="文字方塊 83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6572585" y="3432781"/>
            <a:ext cx="648072" cy="325979"/>
            <a:chOff x="1499363" y="3872081"/>
            <a:chExt cx="648072" cy="325979"/>
          </a:xfrm>
        </p:grpSpPr>
        <p:pic>
          <p:nvPicPr>
            <p:cNvPr id="86" name="圖片 85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87" name="文字方塊 86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7418122" y="3432781"/>
            <a:ext cx="648072" cy="325979"/>
            <a:chOff x="1499363" y="3872081"/>
            <a:chExt cx="648072" cy="325979"/>
          </a:xfrm>
        </p:grpSpPr>
        <p:pic>
          <p:nvPicPr>
            <p:cNvPr id="89" name="圖片 88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0" name="文字方塊 89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8263659" y="3432781"/>
            <a:ext cx="648072" cy="325979"/>
            <a:chOff x="1499363" y="3872081"/>
            <a:chExt cx="648072" cy="325979"/>
          </a:xfrm>
        </p:grpSpPr>
        <p:pic>
          <p:nvPicPr>
            <p:cNvPr id="92" name="圖片 91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3" name="文字方塊 92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4" name="群組 93"/>
          <p:cNvGrpSpPr/>
          <p:nvPr/>
        </p:nvGrpSpPr>
        <p:grpSpPr>
          <a:xfrm>
            <a:off x="9109196" y="3432781"/>
            <a:ext cx="648072" cy="325979"/>
            <a:chOff x="1499363" y="3872081"/>
            <a:chExt cx="648072" cy="325979"/>
          </a:xfrm>
        </p:grpSpPr>
        <p:pic>
          <p:nvPicPr>
            <p:cNvPr id="95" name="圖片 94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6" name="文字方塊 95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97" name="群組 96"/>
          <p:cNvGrpSpPr/>
          <p:nvPr/>
        </p:nvGrpSpPr>
        <p:grpSpPr>
          <a:xfrm>
            <a:off x="9954733" y="3432781"/>
            <a:ext cx="648072" cy="325979"/>
            <a:chOff x="1499363" y="3872081"/>
            <a:chExt cx="648072" cy="325979"/>
          </a:xfrm>
        </p:grpSpPr>
        <p:pic>
          <p:nvPicPr>
            <p:cNvPr id="98" name="圖片 97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99" name="文字方塊 98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10800270" y="3432781"/>
            <a:ext cx="648072" cy="325979"/>
            <a:chOff x="1499363" y="3872081"/>
            <a:chExt cx="648072" cy="325979"/>
          </a:xfrm>
        </p:grpSpPr>
        <p:pic>
          <p:nvPicPr>
            <p:cNvPr id="101" name="圖片 100" descr="gold_PNG11007.png"/>
            <p:cNvPicPr preferRelativeResize="0"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9496" y="3874060"/>
              <a:ext cx="504000" cy="324000"/>
            </a:xfrm>
            <a:prstGeom prst="rect">
              <a:avLst/>
            </a:prstGeom>
          </p:spPr>
        </p:pic>
        <p:sp>
          <p:nvSpPr>
            <p:cNvPr id="102" name="文字方塊 101"/>
            <p:cNvSpPr txBox="1"/>
            <p:nvPr/>
          </p:nvSpPr>
          <p:spPr>
            <a:xfrm>
              <a:off x="1499363" y="387208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利息</a:t>
              </a:r>
            </a:p>
          </p:txBody>
        </p:sp>
      </p:grpSp>
      <p:sp>
        <p:nvSpPr>
          <p:cNvPr id="103" name="內容版面配置區 2"/>
          <p:cNvSpPr>
            <a:spLocks noGrp="1"/>
          </p:cNvSpPr>
          <p:nvPr>
            <p:ph idx="1"/>
          </p:nvPr>
        </p:nvSpPr>
        <p:spPr>
          <a:xfrm>
            <a:off x="5735960" y="1748308"/>
            <a:ext cx="4980248" cy="1584176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每月約定日期存入固定本金 </a:t>
            </a:r>
            <a:r>
              <a:rPr lang="en-US" altLang="zh-TW" sz="2000" dirty="0"/>
              <a:t>(5</a:t>
            </a:r>
            <a:r>
              <a:rPr lang="zh-TW" altLang="en-US" sz="2000" dirty="0"/>
              <a:t> 萬</a:t>
            </a:r>
            <a:r>
              <a:rPr lang="en-US" altLang="zh-TW" sz="2000" dirty="0"/>
              <a:t>)</a:t>
            </a: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每月產生的利息繼續滾利息 </a:t>
            </a:r>
            <a:r>
              <a:rPr lang="en-US" altLang="zh-TW" sz="2000" dirty="0"/>
              <a:t>(</a:t>
            </a:r>
            <a:r>
              <a:rPr lang="zh-TW" altLang="en-US" sz="2000" dirty="0"/>
              <a:t>複利計算</a:t>
            </a:r>
            <a:r>
              <a:rPr lang="en-US" altLang="zh-TW" sz="2000" dirty="0"/>
              <a:t>)</a:t>
            </a:r>
            <a:endParaRPr lang="zh-TW" altLang="en-US" sz="2000" dirty="0"/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TW" altLang="en-US" sz="2000" dirty="0"/>
              <a:t>期滿後 </a:t>
            </a:r>
            <a:r>
              <a:rPr lang="en-US" altLang="zh-TW" sz="2000" dirty="0"/>
              <a:t>(12</a:t>
            </a:r>
            <a:r>
              <a:rPr lang="zh-TW" altLang="en-US" sz="2000" dirty="0"/>
              <a:t> 個月</a:t>
            </a:r>
            <a:r>
              <a:rPr lang="en-US" altLang="zh-TW" sz="2000" dirty="0"/>
              <a:t>)</a:t>
            </a:r>
            <a:r>
              <a:rPr lang="zh-TW" altLang="en-US" sz="2000" dirty="0"/>
              <a:t> 一併取回本金和利息</a:t>
            </a:r>
            <a:endParaRPr lang="en-US" altLang="zh-TW" sz="2000" dirty="0"/>
          </a:p>
        </p:txBody>
      </p:sp>
      <p:grpSp>
        <p:nvGrpSpPr>
          <p:cNvPr id="108" name="群組 107"/>
          <p:cNvGrpSpPr/>
          <p:nvPr/>
        </p:nvGrpSpPr>
        <p:grpSpPr>
          <a:xfrm>
            <a:off x="1713274" y="1182806"/>
            <a:ext cx="3348751" cy="1973268"/>
            <a:chOff x="1533872" y="1223729"/>
            <a:chExt cx="3348751" cy="1973268"/>
          </a:xfrm>
        </p:grpSpPr>
        <p:sp>
          <p:nvSpPr>
            <p:cNvPr id="40" name="文字方塊 39"/>
            <p:cNvSpPr txBox="1"/>
            <p:nvPr/>
          </p:nvSpPr>
          <p:spPr>
            <a:xfrm>
              <a:off x="1824964" y="1587383"/>
              <a:ext cx="2828994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我是剛出社會的小屁孩，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一次存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5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 萬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就好，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一年後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再通通拿回來！</a:t>
              </a:r>
            </a:p>
          </p:txBody>
        </p:sp>
        <p:sp>
          <p:nvSpPr>
            <p:cNvPr id="104" name="橢圓形圖說文字 103"/>
            <p:cNvSpPr/>
            <p:nvPr/>
          </p:nvSpPr>
          <p:spPr>
            <a:xfrm>
              <a:off x="1533872" y="1223729"/>
              <a:ext cx="3348751" cy="1973268"/>
            </a:xfrm>
            <a:prstGeom prst="wedgeEllipseCallout">
              <a:avLst>
                <a:gd name="adj1" fmla="val -60730"/>
                <a:gd name="adj2" fmla="val 25183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477810" y="3234011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BGG</a:t>
            </a:r>
            <a:endParaRPr lang="zh-TW" altLang="en-US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A7192EC-BD32-4994-A507-2F120052EC20}"/>
              </a:ext>
            </a:extLst>
          </p:cNvPr>
          <p:cNvGrpSpPr/>
          <p:nvPr/>
        </p:nvGrpSpPr>
        <p:grpSpPr>
          <a:xfrm>
            <a:off x="10550922" y="5231713"/>
            <a:ext cx="1616610" cy="1624575"/>
            <a:chOff x="10550922" y="5231713"/>
            <a:chExt cx="1616610" cy="1624575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FA88B55-509E-4FB7-B45C-5E4B52B2DE72}"/>
                </a:ext>
              </a:extLst>
            </p:cNvPr>
            <p:cNvGrpSpPr/>
            <p:nvPr/>
          </p:nvGrpSpPr>
          <p:grpSpPr>
            <a:xfrm>
              <a:off x="10550922" y="5497724"/>
              <a:ext cx="792088" cy="1101321"/>
              <a:chOff x="10565210" y="5497724"/>
              <a:chExt cx="792088" cy="1101321"/>
            </a:xfrm>
          </p:grpSpPr>
          <p:pic>
            <p:nvPicPr>
              <p:cNvPr id="110" name="圖片 109" descr="maxresdefault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565210" y="5662941"/>
                <a:ext cx="792088" cy="936104"/>
              </a:xfrm>
              <a:prstGeom prst="rect">
                <a:avLst/>
              </a:prstGeom>
            </p:spPr>
          </p:pic>
          <p:grpSp>
            <p:nvGrpSpPr>
              <p:cNvPr id="140" name="群組 139"/>
              <p:cNvGrpSpPr>
                <a:grpSpLocks/>
              </p:cNvGrpSpPr>
              <p:nvPr/>
            </p:nvGrpSpPr>
            <p:grpSpPr>
              <a:xfrm>
                <a:off x="10733016" y="5497724"/>
                <a:ext cx="360000" cy="468000"/>
                <a:chOff x="2627741" y="5649373"/>
                <a:chExt cx="504000" cy="720423"/>
              </a:xfrm>
            </p:grpSpPr>
            <p:pic>
              <p:nvPicPr>
                <p:cNvPr id="141" name="圖片 140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6045796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2" name="圖片 141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5966513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3" name="圖片 142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5887228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4" name="圖片 143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5807943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5" name="圖片 144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5728658"/>
                  <a:ext cx="504000" cy="324000"/>
                </a:xfrm>
                <a:prstGeom prst="rect">
                  <a:avLst/>
                </a:prstGeom>
              </p:spPr>
            </p:pic>
            <p:pic>
              <p:nvPicPr>
                <p:cNvPr id="146" name="圖片 145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627741" y="5649373"/>
                  <a:ext cx="504000" cy="324000"/>
                </a:xfrm>
                <a:prstGeom prst="rect">
                  <a:avLst/>
                </a:prstGeom>
              </p:spPr>
            </p:pic>
          </p:grpSp>
          <p:grpSp>
            <p:nvGrpSpPr>
              <p:cNvPr id="147" name="群組 146"/>
              <p:cNvGrpSpPr/>
              <p:nvPr/>
            </p:nvGrpSpPr>
            <p:grpSpPr>
              <a:xfrm>
                <a:off x="10901500" y="5606442"/>
                <a:ext cx="360000" cy="468000"/>
                <a:chOff x="10704512" y="6237312"/>
                <a:chExt cx="360000" cy="468000"/>
              </a:xfrm>
            </p:grpSpPr>
            <p:pic>
              <p:nvPicPr>
                <p:cNvPr id="134" name="圖片 133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494836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5" name="圖片 134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443332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6" name="圖片 135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391827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7" name="圖片 136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340322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8" name="圖片 137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288817"/>
                  <a:ext cx="360000" cy="210476"/>
                </a:xfrm>
                <a:prstGeom prst="rect">
                  <a:avLst/>
                </a:prstGeom>
              </p:spPr>
            </p:pic>
            <p:pic>
              <p:nvPicPr>
                <p:cNvPr id="139" name="圖片 138" descr="gold_PNG11007.png"/>
                <p:cNvPicPr preferRelativeResize="0">
                  <a:picLocks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704512" y="6237312"/>
                  <a:ext cx="360000" cy="210476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5CCB0324-B0A0-4302-A024-A0E8E2249D35}"/>
                </a:ext>
              </a:extLst>
            </p:cNvPr>
            <p:cNvSpPr txBox="1"/>
            <p:nvPr/>
          </p:nvSpPr>
          <p:spPr>
            <a:xfrm>
              <a:off x="11375444" y="648695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accent5">
                      <a:lumMod val="50000"/>
                    </a:schemeClr>
                  </a:solidFill>
                  <a:latin typeface="+mn-lt"/>
                </a:rPr>
                <a:t>BGG</a:t>
              </a:r>
              <a:endParaRPr lang="zh-TW" altLang="en-US" dirty="0">
                <a:solidFill>
                  <a:schemeClr val="accent5">
                    <a:lumMod val="50000"/>
                  </a:schemeClr>
                </a:solidFill>
                <a:latin typeface="+mn-lt"/>
              </a:endParaRPr>
            </a:p>
          </p:txBody>
        </p:sp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96DD4EBE-9EAA-4044-9D28-78512E738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144" y="5231713"/>
              <a:ext cx="864108" cy="1352169"/>
            </a:xfrm>
            <a:prstGeom prst="rect">
              <a:avLst/>
            </a:prstGeom>
          </p:spPr>
        </p:pic>
      </p:grpSp>
      <p:pic>
        <p:nvPicPr>
          <p:cNvPr id="109" name="圖片 108">
            <a:extLst>
              <a:ext uri="{FF2B5EF4-FFF2-40B4-BE49-F238E27FC236}">
                <a16:creationId xmlns:a16="http://schemas.microsoft.com/office/drawing/2014/main" id="{04937051-2544-43D8-B664-3B2BD6FC1CC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525536" y="3719819"/>
            <a:ext cx="720000" cy="540000"/>
          </a:xfrm>
          <a:prstGeom prst="rect">
            <a:avLst/>
          </a:prstGeom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A30E0D36-5BFA-4C25-8413-3CC5EAF92B0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1381770" y="3719819"/>
            <a:ext cx="720000" cy="540000"/>
          </a:xfrm>
          <a:prstGeom prst="rect">
            <a:avLst/>
          </a:prstGeom>
        </p:spPr>
      </p:pic>
      <p:pic>
        <p:nvPicPr>
          <p:cNvPr id="113" name="圖片 112">
            <a:extLst>
              <a:ext uri="{FF2B5EF4-FFF2-40B4-BE49-F238E27FC236}">
                <a16:creationId xmlns:a16="http://schemas.microsoft.com/office/drawing/2014/main" id="{20D354E6-FA3A-4231-B0CE-574C52EEFC9C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2238004" y="3719819"/>
            <a:ext cx="720000" cy="540000"/>
          </a:xfrm>
          <a:prstGeom prst="rect">
            <a:avLst/>
          </a:prstGeom>
        </p:spPr>
      </p:pic>
      <p:pic>
        <p:nvPicPr>
          <p:cNvPr id="114" name="圖片 113">
            <a:extLst>
              <a:ext uri="{FF2B5EF4-FFF2-40B4-BE49-F238E27FC236}">
                <a16:creationId xmlns:a16="http://schemas.microsoft.com/office/drawing/2014/main" id="{4C40B1A6-A4B1-496F-84B4-F4D61809F393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3094238" y="3719819"/>
            <a:ext cx="720000" cy="540000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9F9031E6-3D90-4AEB-8243-02E30AFD979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3950472" y="3719819"/>
            <a:ext cx="720000" cy="540000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C59CA208-0489-4744-9D2E-BFA5674ECC33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4806706" y="3719819"/>
            <a:ext cx="720000" cy="540000"/>
          </a:xfrm>
          <a:prstGeom prst="rect">
            <a:avLst/>
          </a:prstGeom>
        </p:spPr>
      </p:pic>
      <p:pic>
        <p:nvPicPr>
          <p:cNvPr id="117" name="圖片 116">
            <a:extLst>
              <a:ext uri="{FF2B5EF4-FFF2-40B4-BE49-F238E27FC236}">
                <a16:creationId xmlns:a16="http://schemas.microsoft.com/office/drawing/2014/main" id="{3F03E5C8-5BDA-4972-9E78-2DF8558EA95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5662940" y="3719819"/>
            <a:ext cx="720000" cy="540000"/>
          </a:xfrm>
          <a:prstGeom prst="rect">
            <a:avLst/>
          </a:prstGeom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2502C7D7-C3CD-4617-84FE-AC1B01E3781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6519174" y="3719819"/>
            <a:ext cx="720000" cy="540000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12ACA958-81D5-4AA5-AE26-F29218D9992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7375408" y="3719819"/>
            <a:ext cx="720000" cy="540000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1C237EE3-44BD-4A75-ACBC-569CDF2C9B2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8231642" y="3719819"/>
            <a:ext cx="720000" cy="540000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6B44984A-D009-47C5-8838-3B6124098098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9087876" y="3719819"/>
            <a:ext cx="720000" cy="540000"/>
          </a:xfrm>
          <a:prstGeom prst="rect">
            <a:avLst/>
          </a:prstGeom>
        </p:spPr>
      </p:pic>
      <p:pic>
        <p:nvPicPr>
          <p:cNvPr id="122" name="圖片 121">
            <a:extLst>
              <a:ext uri="{FF2B5EF4-FFF2-40B4-BE49-F238E27FC236}">
                <a16:creationId xmlns:a16="http://schemas.microsoft.com/office/drawing/2014/main" id="{9D3D006C-D45A-44BB-9B22-3B11FDDAE7E8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44">
            <a:off x="9944106" y="3719819"/>
            <a:ext cx="720000" cy="540000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46FF552F-1219-4703-9F12-F3E83438BC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875" y="1961439"/>
            <a:ext cx="864000" cy="13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5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5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82395 0.3092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98" y="1546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74088 0.3613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044" y="1805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0.75377 0.3039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82" y="1518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67266 0.36134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33" y="1805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68359 0.30394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80" y="15185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0.61081 0.3613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34" y="180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61576 0.3039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81" y="1518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0.53906 0.36134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3" y="1805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55104 0.3039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15185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46602 0.3613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4" y="1805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46927 0.30394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64" y="1518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0131 0.3613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18056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40508 0.3039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7" y="15185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32474 0.36134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1805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3349 0.30394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45" y="15185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26158 0.36134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1805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6472 0.3039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9" y="1518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19479 0.36134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8056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19713 0.30394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15185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12005 0.37476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187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12422 0.30394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1518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05521 0.37476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72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05143 0.30394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1518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01406 0.36134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1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D6552C-644C-438A-85D7-B57A70988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2A8D5D-2E23-4AA7-8603-304B9BDCE2B7}"/>
              </a:ext>
            </a:extLst>
          </p:cNvPr>
          <p:cNvSpPr txBox="1"/>
          <p:nvPr/>
        </p:nvSpPr>
        <p:spPr>
          <a:xfrm>
            <a:off x="1187429" y="1660589"/>
            <a:ext cx="1026256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定期存款和定期儲蓄存款都有上述三種定存產品，主要差異在於可以</a:t>
            </a:r>
            <a:r>
              <a:rPr lang="zh-TW" altLang="en-US" sz="5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承作的對象和年限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0EB153-2357-40B4-BF29-95BDF09B73AE}"/>
              </a:ext>
            </a:extLst>
          </p:cNvPr>
          <p:cNvSpPr txBox="1"/>
          <p:nvPr/>
        </p:nvSpPr>
        <p:spPr>
          <a:xfrm>
            <a:off x="166759" y="980728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“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290F1C-49F6-475E-82E8-68BD722DD5C7}"/>
              </a:ext>
            </a:extLst>
          </p:cNvPr>
          <p:cNvSpPr txBox="1"/>
          <p:nvPr/>
        </p:nvSpPr>
        <p:spPr>
          <a:xfrm>
            <a:off x="11017944" y="3645024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”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9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定期存款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可轉讓定期存單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A2956-B213-41E6-85BE-ACD996015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4" y="3778295"/>
            <a:ext cx="4248472" cy="26411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66D79E3-ADD7-4912-908A-41928B14FD3F}"/>
              </a:ext>
            </a:extLst>
          </p:cNvPr>
          <p:cNvSpPr txBox="1"/>
          <p:nvPr/>
        </p:nvSpPr>
        <p:spPr>
          <a:xfrm>
            <a:off x="873325" y="1344960"/>
            <a:ext cx="47525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一種可以在存款期間自由轉讓給第三人的定期存款存單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C09521-A3D1-41CD-A0FA-0F383D3E68C7}"/>
              </a:ext>
            </a:extLst>
          </p:cNvPr>
          <p:cNvSpPr txBox="1"/>
          <p:nvPr/>
        </p:nvSpPr>
        <p:spPr>
          <a:xfrm>
            <a:off x="140546" y="1064374"/>
            <a:ext cx="1008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>
                <a:solidFill>
                  <a:srgbClr val="FF9900"/>
                </a:solidFill>
              </a:rPr>
              <a:t>“</a:t>
            </a:r>
            <a:endParaRPr lang="zh-TW" altLang="en-US" sz="10000" dirty="0">
              <a:solidFill>
                <a:srgbClr val="FF99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44A9F1A-241C-43AD-8C7E-198D103A2B2A}"/>
              </a:ext>
            </a:extLst>
          </p:cNvPr>
          <p:cNvSpPr txBox="1"/>
          <p:nvPr/>
        </p:nvSpPr>
        <p:spPr>
          <a:xfrm>
            <a:off x="4871864" y="2776334"/>
            <a:ext cx="1008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>
                <a:solidFill>
                  <a:srgbClr val="FF9900"/>
                </a:solidFill>
              </a:rPr>
              <a:t>”</a:t>
            </a:r>
            <a:endParaRPr lang="zh-TW" altLang="en-US" sz="10000" dirty="0">
              <a:solidFill>
                <a:srgbClr val="FF99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1844267-90EE-46DA-9794-9325903F5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2" y="1734716"/>
            <a:ext cx="936104" cy="9361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96306EF-F528-4AD6-AE63-9D5CD3AABC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92" y="3306192"/>
            <a:ext cx="710845" cy="7406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E81902F-DC16-431F-A96B-B5D186564C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34" y="4941168"/>
            <a:ext cx="758432" cy="84686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DF6F9B-9AFF-4D8A-823F-C539D9509C79}"/>
              </a:ext>
            </a:extLst>
          </p:cNvPr>
          <p:cNvSpPr txBox="1"/>
          <p:nvPr/>
        </p:nvSpPr>
        <p:spPr>
          <a:xfrm>
            <a:off x="7461994" y="1933495"/>
            <a:ext cx="3888432" cy="5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分記名、不記名二種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15C370-08C4-49D1-A590-33749CDE33C1}"/>
              </a:ext>
            </a:extLst>
          </p:cNvPr>
          <p:cNvSpPr/>
          <p:nvPr/>
        </p:nvSpPr>
        <p:spPr>
          <a:xfrm>
            <a:off x="7461994" y="2986471"/>
            <a:ext cx="44073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有 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10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50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100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500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1000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5000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萬、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1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億等面額可選擇</a:t>
            </a:r>
            <a:endParaRPr lang="zh-TW" altLang="en-US" sz="2400" b="0" i="0" dirty="0"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83709BA-BC29-492F-A58A-9A394346D016}"/>
              </a:ext>
            </a:extLst>
          </p:cNvPr>
          <p:cNvSpPr/>
          <p:nvPr/>
        </p:nvSpPr>
        <p:spPr>
          <a:xfrm>
            <a:off x="7461994" y="5008175"/>
            <a:ext cx="44073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微軟正黑體" panose="020B0604030504040204" pitchFamily="34" charset="-120"/>
              </a:rPr>
              <a:t>期限最短為一個月，最長不超過一年</a:t>
            </a:r>
          </a:p>
        </p:txBody>
      </p:sp>
    </p:spTree>
    <p:extLst>
      <p:ext uri="{BB962C8B-B14F-4D97-AF65-F5344CB8AC3E}">
        <p14:creationId xmlns:p14="http://schemas.microsoft.com/office/powerpoint/2010/main" val="88505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5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-37380" y="2564904"/>
            <a:ext cx="12192000" cy="1470025"/>
          </a:xfrm>
        </p:spPr>
        <p:txBody>
          <a:bodyPr/>
          <a:lstStyle/>
          <a:p>
            <a:r>
              <a:rPr lang="zh-TW" altLang="en-US" dirty="0"/>
              <a:t>「存款」這兩個字看起來簡單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"/>
          <a:stretch/>
        </p:blipFill>
        <p:spPr>
          <a:xfrm>
            <a:off x="6143298" y="4581128"/>
            <a:ext cx="6051877" cy="22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2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  <a:endParaRPr lang="zh-TW" altLang="en-US" sz="36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507240-542A-46B3-ACBF-834BDDBD6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310470"/>
              </p:ext>
            </p:extLst>
          </p:nvPr>
        </p:nvGraphicFramePr>
        <p:xfrm>
          <a:off x="1596000" y="1217960"/>
          <a:ext cx="9000000" cy="543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8150686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3305140583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173048444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一般定存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9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可轉讓定期存單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8785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記名</a:t>
                      </a:r>
                    </a:p>
                  </a:txBody>
                  <a:tcPr anchor="ctr"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分記名 </a:t>
                      </a: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/ </a:t>
                      </a: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無記名</a:t>
                      </a:r>
                    </a:p>
                  </a:txBody>
                  <a:tcPr anchor="ctr"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487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期限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一個月以上至三年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一個月以上至一年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38547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中途轉讓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886710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中途解約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</a:p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利息以八折計算</a:t>
                      </a: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23180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質借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Y</a:t>
                      </a: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03498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金額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10,000</a:t>
                      </a: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 元起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100,000</a:t>
                      </a: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 元起</a:t>
                      </a:r>
                      <a:endParaRPr kumimoji="0" lang="en-US" altLang="zh-TW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特定面額</a:t>
                      </a: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62528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利息課稅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綜合所得稅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分離課稅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F29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29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37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9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  <a:endParaRPr lang="zh-TW" altLang="en-US" sz="36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01609BB-4B10-455B-97A5-28CB4A0E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7" y="1244696"/>
            <a:ext cx="8273606" cy="49429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991BE3-E419-487E-9D3E-B4E2939C4182}"/>
              </a:ext>
            </a:extLst>
          </p:cNvPr>
          <p:cNvSpPr/>
          <p:nvPr/>
        </p:nvSpPr>
        <p:spPr>
          <a:xfrm>
            <a:off x="131368" y="6333384"/>
            <a:ext cx="12060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n-lt"/>
                <a:ea typeface="微軟正黑體" panose="020B0604030504040204" pitchFamily="34" charset="-120"/>
              </a:rPr>
              <a:t>台幣存放款利率網站：</a:t>
            </a:r>
            <a:r>
              <a:rPr lang="en-US" altLang="zh-TW" sz="2000" dirty="0">
                <a:latin typeface="+mn-lt"/>
                <a:ea typeface="微軟正黑體" panose="020B0604030504040204" pitchFamily="34" charset="-120"/>
              </a:rPr>
              <a:t>https://www.cathaybk.com.tw/cathaybk/personal/deposit/deposit/service/rate/</a:t>
            </a:r>
            <a:endParaRPr lang="zh-TW" altLang="en-US" sz="20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9CCBA7-0184-4F55-A59A-46DC624E8F67}"/>
              </a:ext>
            </a:extLst>
          </p:cNvPr>
          <p:cNvSpPr/>
          <p:nvPr/>
        </p:nvSpPr>
        <p:spPr>
          <a:xfrm>
            <a:off x="1559496" y="4197208"/>
            <a:ext cx="9001000" cy="2038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4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94FBBB-D9AA-402F-8139-36B41C0586B8}"/>
              </a:ext>
            </a:extLst>
          </p:cNvPr>
          <p:cNvSpPr txBox="1"/>
          <p:nvPr/>
        </p:nvSpPr>
        <p:spPr>
          <a:xfrm>
            <a:off x="-132784" y="224522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定儲息 </a:t>
            </a:r>
            <a:r>
              <a:rPr lang="en-US" altLang="zh-TW" sz="1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活儲息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C4E1F2-4F04-43AA-B641-DF6CED1D29F5}"/>
              </a:ext>
            </a:extLst>
          </p:cNvPr>
          <p:cNvSpPr txBox="1"/>
          <p:nvPr/>
        </p:nvSpPr>
        <p:spPr>
          <a:xfrm>
            <a:off x="3658960" y="386278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70C0"/>
                </a:solidFill>
                <a:latin typeface="+mn-lt"/>
              </a:rPr>
              <a:t>1.04%</a:t>
            </a:r>
            <a:endParaRPr lang="zh-TW" altLang="en-US" sz="36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9B9C4D1-A49A-4254-851C-D5FB991E4BB5}"/>
              </a:ext>
            </a:extLst>
          </p:cNvPr>
          <p:cNvSpPr txBox="1"/>
          <p:nvPr/>
        </p:nvSpPr>
        <p:spPr>
          <a:xfrm>
            <a:off x="10187624" y="386278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70C0"/>
                </a:solidFill>
                <a:latin typeface="+mn-lt"/>
              </a:rPr>
              <a:t>0.15%</a:t>
            </a:r>
            <a:endParaRPr lang="zh-TW" altLang="en-US" sz="36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587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D6552C-644C-438A-85D7-B57A70988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2A8D5D-2E23-4AA7-8603-304B9BDCE2B7}"/>
              </a:ext>
            </a:extLst>
          </p:cNvPr>
          <p:cNvSpPr txBox="1"/>
          <p:nvPr/>
        </p:nvSpPr>
        <p:spPr>
          <a:xfrm>
            <a:off x="1187429" y="1660589"/>
            <a:ext cx="10262563" cy="310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商業銀行辦理中期放款之總餘額，不得超過其所收</a:t>
            </a:r>
            <a:r>
              <a:rPr lang="zh-TW" altLang="en-US" sz="5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定期存款</a:t>
            </a:r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總餘額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0EB153-2357-40B4-BF29-95BDF09B73AE}"/>
              </a:ext>
            </a:extLst>
          </p:cNvPr>
          <p:cNvSpPr txBox="1"/>
          <p:nvPr/>
        </p:nvSpPr>
        <p:spPr>
          <a:xfrm>
            <a:off x="166759" y="980728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“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290F1C-49F6-475E-82E8-68BD722DD5C7}"/>
              </a:ext>
            </a:extLst>
          </p:cNvPr>
          <p:cNvSpPr txBox="1"/>
          <p:nvPr/>
        </p:nvSpPr>
        <p:spPr>
          <a:xfrm>
            <a:off x="11017944" y="3645024"/>
            <a:ext cx="1008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0" dirty="0">
                <a:solidFill>
                  <a:srgbClr val="FF9900"/>
                </a:solidFill>
              </a:rPr>
              <a:t>”</a:t>
            </a:r>
            <a:endParaRPr lang="zh-TW" altLang="en-US" sz="20000" dirty="0">
              <a:solidFill>
                <a:srgbClr val="FF99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3BEE57A-D6BA-42A7-A689-4E71A2A79748}"/>
              </a:ext>
            </a:extLst>
          </p:cNvPr>
          <p:cNvSpPr txBox="1"/>
          <p:nvPr/>
        </p:nvSpPr>
        <p:spPr>
          <a:xfrm>
            <a:off x="7871148" y="4127843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3200" dirty="0">
                <a:latin typeface="+mn-lt"/>
                <a:ea typeface="微軟正黑體" panose="020B0604030504040204" pitchFamily="34" charset="-120"/>
              </a:rPr>
              <a:t>銀行法第 </a:t>
            </a:r>
            <a:r>
              <a:rPr lang="en-US" altLang="zh-TW" sz="3200" dirty="0">
                <a:latin typeface="+mn-lt"/>
                <a:ea typeface="微軟正黑體" panose="020B0604030504040204" pitchFamily="34" charset="-120"/>
              </a:rPr>
              <a:t>72</a:t>
            </a:r>
            <a:r>
              <a:rPr lang="zh-TW" altLang="en-US" sz="3200" dirty="0">
                <a:latin typeface="+mn-lt"/>
                <a:ea typeface="微軟正黑體" panose="020B0604030504040204" pitchFamily="34" charset="-120"/>
              </a:rPr>
              <a:t> 條</a:t>
            </a:r>
            <a:endParaRPr lang="en-US" altLang="zh-TW" sz="32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420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1207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  <a:endParaRPr lang="zh-TW" altLang="en-US" sz="3600" b="1" u="sng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01609BB-4B10-455B-97A5-28CB4A0E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97" y="1244696"/>
            <a:ext cx="8273606" cy="49429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4991BE3-E419-487E-9D3E-B4E2939C4182}"/>
              </a:ext>
            </a:extLst>
          </p:cNvPr>
          <p:cNvSpPr/>
          <p:nvPr/>
        </p:nvSpPr>
        <p:spPr>
          <a:xfrm>
            <a:off x="131368" y="6333384"/>
            <a:ext cx="12060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n-lt"/>
                <a:ea typeface="微軟正黑體" panose="020B0604030504040204" pitchFamily="34" charset="-120"/>
              </a:rPr>
              <a:t>台幣存放款利率網站：</a:t>
            </a:r>
            <a:r>
              <a:rPr lang="en-US" altLang="zh-TW" sz="2000" dirty="0">
                <a:latin typeface="+mn-lt"/>
                <a:ea typeface="微軟正黑體" panose="020B0604030504040204" pitchFamily="34" charset="-120"/>
              </a:rPr>
              <a:t>https://www.cathaybk.com.tw/cathaybk/personal/deposit/deposit/service/rate/</a:t>
            </a:r>
            <a:endParaRPr lang="zh-TW" altLang="en-US" sz="20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82C0D7-AC50-41A3-9AFE-0B270293AF3D}"/>
              </a:ext>
            </a:extLst>
          </p:cNvPr>
          <p:cNvSpPr/>
          <p:nvPr/>
        </p:nvSpPr>
        <p:spPr>
          <a:xfrm>
            <a:off x="2039488" y="4161112"/>
            <a:ext cx="8100000" cy="190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55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91349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467692" y="2641684"/>
            <a:ext cx="3384000" cy="3060000"/>
          </a:xfrm>
          <a:prstGeom prst="rect">
            <a:avLst/>
          </a:prstGeom>
          <a:solidFill>
            <a:srgbClr val="AE4F0E">
              <a:alpha val="25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1" name="文字方塊 54"/>
          <p:cNvSpPr txBox="1">
            <a:spLocks noChangeArrowheads="1"/>
          </p:cNvSpPr>
          <p:nvPr/>
        </p:nvSpPr>
        <p:spPr bwMode="auto">
          <a:xfrm>
            <a:off x="586873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活期性存款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404000" y="2641684"/>
            <a:ext cx="3384000" cy="3060000"/>
          </a:xfrm>
          <a:prstGeom prst="rect">
            <a:avLst/>
          </a:prstGeom>
          <a:solidFill>
            <a:srgbClr val="AE4F0E">
              <a:alpha val="25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9" name="文字方塊 54"/>
          <p:cNvSpPr txBox="1">
            <a:spLocks noChangeArrowheads="1"/>
          </p:cNvSpPr>
          <p:nvPr/>
        </p:nvSpPr>
        <p:spPr bwMode="auto">
          <a:xfrm>
            <a:off x="4523181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8340308" y="2641684"/>
            <a:ext cx="3384000" cy="3060000"/>
          </a:xfrm>
          <a:prstGeom prst="rect">
            <a:avLst/>
          </a:prstGeom>
          <a:solidFill>
            <a:srgbClr val="AE4F0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7" name="文字方塊 54"/>
          <p:cNvSpPr txBox="1">
            <a:spLocks noChangeArrowheads="1"/>
          </p:cNvSpPr>
          <p:nvPr/>
        </p:nvSpPr>
        <p:spPr bwMode="auto">
          <a:xfrm>
            <a:off x="8459489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支票存款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8364" y="3659636"/>
            <a:ext cx="3024148" cy="143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存款人憑存摺或約定的方式，可以隨時提取的存款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719692" y="3557912"/>
            <a:ext cx="2880000" cy="0"/>
          </a:xfrm>
          <a:prstGeom prst="line">
            <a:avLst/>
          </a:prstGeom>
          <a:ln w="508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644598" y="3651880"/>
            <a:ext cx="3024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FF99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有特定時間限制，存款人憑存單或約定方式提取的存款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4655926" y="3550156"/>
            <a:ext cx="2880000" cy="0"/>
          </a:xfrm>
          <a:prstGeom prst="line">
            <a:avLst/>
          </a:prstGeom>
          <a:ln w="508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533177" y="3648452"/>
            <a:ext cx="3024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依約定憑存款人所簽發的支票支付，可隨時提取，但不計算利息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8544505" y="3546728"/>
            <a:ext cx="2880000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98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支票存款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EA216C5-4E55-447E-BDE4-EA26D3019B11}"/>
              </a:ext>
            </a:extLst>
          </p:cNvPr>
          <p:cNvSpPr txBox="1"/>
          <p:nvPr/>
        </p:nvSpPr>
        <p:spPr>
          <a:xfrm>
            <a:off x="969294" y="1620083"/>
            <a:ext cx="47525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憑存款人簽發的支票領取，可免除攜帶現鈔的風險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48751DC-A460-4BD8-8AA6-2E955313ED7C}"/>
              </a:ext>
            </a:extLst>
          </p:cNvPr>
          <p:cNvSpPr txBox="1"/>
          <p:nvPr/>
        </p:nvSpPr>
        <p:spPr>
          <a:xfrm>
            <a:off x="236515" y="1339497"/>
            <a:ext cx="1008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>
                <a:solidFill>
                  <a:srgbClr val="FF9900"/>
                </a:solidFill>
              </a:rPr>
              <a:t>“</a:t>
            </a:r>
            <a:endParaRPr lang="zh-TW" altLang="en-US" sz="10000" dirty="0">
              <a:solidFill>
                <a:srgbClr val="FF99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BB258A6-A2FF-4FA2-BBBE-B4DCCB3512E3}"/>
              </a:ext>
            </a:extLst>
          </p:cNvPr>
          <p:cNvSpPr txBox="1"/>
          <p:nvPr/>
        </p:nvSpPr>
        <p:spPr>
          <a:xfrm>
            <a:off x="4967833" y="3051457"/>
            <a:ext cx="10081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0" dirty="0">
                <a:solidFill>
                  <a:srgbClr val="FF9900"/>
                </a:solidFill>
              </a:rPr>
              <a:t>”</a:t>
            </a:r>
            <a:endParaRPr lang="zh-TW" altLang="en-US" sz="10000" dirty="0">
              <a:solidFill>
                <a:srgbClr val="FF99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D69F92-086B-4F4C-832F-7EAAA46D9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5"/>
          <a:stretch/>
        </p:blipFill>
        <p:spPr>
          <a:xfrm>
            <a:off x="610209" y="3952393"/>
            <a:ext cx="4877580" cy="196297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2C086070-EF83-455E-B8B0-C984E0270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22" y="1988840"/>
            <a:ext cx="851004" cy="851004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F9E35BAD-66BD-4FEA-BF45-0BD7C7371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92" y="3212842"/>
            <a:ext cx="710845" cy="740609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32EDE3A5-43DB-4EBA-AA36-88CE86071BED}"/>
              </a:ext>
            </a:extLst>
          </p:cNvPr>
          <p:cNvSpPr txBox="1"/>
          <p:nvPr/>
        </p:nvSpPr>
        <p:spPr>
          <a:xfrm>
            <a:off x="7449294" y="1916065"/>
            <a:ext cx="3888432" cy="970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自然人、法人、一般行號團體</a:t>
            </a:r>
            <a:r>
              <a:rPr lang="zh-TW" altLang="en-US" sz="2400" dirty="0">
                <a:ea typeface="微軟正黑體" panose="020B0604030504040204" pitchFamily="34" charset="-120"/>
              </a:rPr>
              <a:t>皆可開戶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D0F6D37-1D1D-42C2-96AC-46F8ED330C89}"/>
              </a:ext>
            </a:extLst>
          </p:cNvPr>
          <p:cNvSpPr/>
          <p:nvPr/>
        </p:nvSpPr>
        <p:spPr>
          <a:xfrm>
            <a:off x="7449294" y="3318847"/>
            <a:ext cx="44073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開戶需存入新台幣 </a:t>
            </a:r>
            <a:r>
              <a:rPr lang="en-US" altLang="zh-TW" sz="2400" dirty="0">
                <a:latin typeface="+mj-lt"/>
                <a:ea typeface="微軟正黑體" panose="020B0604030504040204" pitchFamily="34" charset="-120"/>
              </a:rPr>
              <a:t>10,000</a:t>
            </a: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 元</a:t>
            </a:r>
            <a:endParaRPr lang="zh-TW" altLang="en-US" sz="2400" b="0" i="0" dirty="0"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F43AA7-4649-4B74-805A-03783233AAAC}"/>
              </a:ext>
            </a:extLst>
          </p:cNvPr>
          <p:cNvSpPr/>
          <p:nvPr/>
        </p:nvSpPr>
        <p:spPr>
          <a:xfrm>
            <a:off x="7449294" y="4585419"/>
            <a:ext cx="4407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不予以計息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DD6C4FE5-24B7-4F98-9F14-1E4D9314B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4300" r="11536" b="13251"/>
          <a:stretch/>
        </p:blipFill>
        <p:spPr>
          <a:xfrm>
            <a:off x="6213177" y="4504670"/>
            <a:ext cx="841473" cy="7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56" grpId="0"/>
      <p:bldP spid="57" grpId="0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0055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支票存款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開戶流程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3D72AF9-D618-4FE2-85D4-202B1B66600E}"/>
              </a:ext>
            </a:extLst>
          </p:cNvPr>
          <p:cNvGrpSpPr/>
          <p:nvPr/>
        </p:nvGrpSpPr>
        <p:grpSpPr>
          <a:xfrm>
            <a:off x="170136" y="1462186"/>
            <a:ext cx="3528392" cy="1913742"/>
            <a:chOff x="-14088" y="1174382"/>
            <a:chExt cx="3528392" cy="191374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B0298BF-0169-4132-8AD6-0C5C931C4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196" y="1174382"/>
              <a:ext cx="2200000" cy="154000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27B3E7D-8150-49E6-8981-3FA67881650B}"/>
                </a:ext>
              </a:extLst>
            </p:cNvPr>
            <p:cNvSpPr txBox="1"/>
            <p:nvPr/>
          </p:nvSpPr>
          <p:spPr>
            <a:xfrm>
              <a:off x="-14088" y="2564904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支票存款開戶申請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E233D53-8C51-43FD-AC00-BE83F02813ED}"/>
              </a:ext>
            </a:extLst>
          </p:cNvPr>
          <p:cNvGrpSpPr/>
          <p:nvPr/>
        </p:nvGrpSpPr>
        <p:grpSpPr>
          <a:xfrm>
            <a:off x="170136" y="3945756"/>
            <a:ext cx="3528392" cy="2017820"/>
            <a:chOff x="-14088" y="3997232"/>
            <a:chExt cx="3528392" cy="201782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5A9A0AF-DE48-48A3-98EA-0C976F29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108" y="3997232"/>
              <a:ext cx="1940000" cy="15200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4039B90-43A2-4B8E-B14F-BCEF320F8B51}"/>
                </a:ext>
              </a:extLst>
            </p:cNvPr>
            <p:cNvSpPr txBox="1"/>
            <p:nvPr/>
          </p:nvSpPr>
          <p:spPr>
            <a:xfrm>
              <a:off x="-14088" y="5491832"/>
              <a:ext cx="3528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開立支票存款帳戶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3EA35286-FDB0-4429-9FF6-0C9016542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28" y="1841627"/>
            <a:ext cx="1463040" cy="146304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2C63C4-BB13-4529-81A2-14416B8391BE}"/>
              </a:ext>
            </a:extLst>
          </p:cNvPr>
          <p:cNvSpPr txBox="1"/>
          <p:nvPr/>
        </p:nvSpPr>
        <p:spPr>
          <a:xfrm>
            <a:off x="4231683" y="1527494"/>
            <a:ext cx="263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填寫支票存款</a:t>
            </a:r>
            <a:r>
              <a:rPr lang="zh-TW" altLang="en-US" sz="2400" dirty="0">
                <a:solidFill>
                  <a:srgbClr val="C00000"/>
                </a:solidFill>
                <a:latin typeface="+mj-lt"/>
                <a:ea typeface="微軟正黑體" panose="020B0604030504040204" pitchFamily="34" charset="-120"/>
              </a:rPr>
              <a:t>開戶申請書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719D6F8-5EA7-41DC-8D4C-54CC52A4916D}"/>
              </a:ext>
            </a:extLst>
          </p:cNvPr>
          <p:cNvSpPr txBox="1"/>
          <p:nvPr/>
        </p:nvSpPr>
        <p:spPr>
          <a:xfrm>
            <a:off x="8944520" y="1596936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eriod" startAt="2"/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銀行進行徵信調查，確認核准與否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D415E399-C5B8-42C6-BE77-0987E276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61" y="2151792"/>
            <a:ext cx="609399" cy="4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EABA3B5-602A-4D22-883B-659D57808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84" y="4290748"/>
            <a:ext cx="1463040" cy="146304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194F2D-1D81-45C1-B6F1-B869239571A1}"/>
              </a:ext>
            </a:extLst>
          </p:cNvPr>
          <p:cNvSpPr txBox="1"/>
          <p:nvPr/>
        </p:nvSpPr>
        <p:spPr>
          <a:xfrm>
            <a:off x="4230739" y="3976615"/>
            <a:ext cx="263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填寫支票存款</a:t>
            </a:r>
            <a:r>
              <a:rPr lang="zh-TW" altLang="en-US" sz="2400" dirty="0">
                <a:solidFill>
                  <a:srgbClr val="C00000"/>
                </a:solidFill>
                <a:latin typeface="+mj-lt"/>
                <a:ea typeface="微軟正黑體" panose="020B0604030504040204" pitchFamily="34" charset="-120"/>
              </a:rPr>
              <a:t>開戶表單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6940E7-7967-4276-B664-68DFB41A96F0}"/>
              </a:ext>
            </a:extLst>
          </p:cNvPr>
          <p:cNvSpPr txBox="1"/>
          <p:nvPr/>
        </p:nvSpPr>
        <p:spPr>
          <a:xfrm>
            <a:off x="8943576" y="4046057"/>
            <a:ext cx="2977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eriod" startAt="2"/>
            </a:pPr>
            <a:r>
              <a:rPr lang="zh-TW" altLang="en-US" sz="2400" dirty="0">
                <a:latin typeface="+mj-lt"/>
                <a:ea typeface="微軟正黑體" panose="020B0604030504040204" pitchFamily="34" charset="-120"/>
              </a:rPr>
              <a:t>確認客戶身分及相關資料，並核發空白支票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F2B12E2-CFE2-44D0-B573-3E828289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017" y="4600913"/>
            <a:ext cx="609399" cy="48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90655FC-3CE9-4E70-88D2-46BD122C1D78}"/>
              </a:ext>
            </a:extLst>
          </p:cNvPr>
          <p:cNvCxnSpPr/>
          <p:nvPr/>
        </p:nvCxnSpPr>
        <p:spPr>
          <a:xfrm>
            <a:off x="411560" y="3657724"/>
            <a:ext cx="1123200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5CDEE28F-84AD-4A5E-B4BF-6322B33F4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307" y="2039480"/>
            <a:ext cx="650750" cy="111480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FBC31E4-C79A-42B8-8243-6831EF09D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3864" y="4481138"/>
            <a:ext cx="650750" cy="11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0055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支票存款 </a:t>
            </a:r>
            <a:r>
              <a:rPr lang="en-US" altLang="zh-TW" sz="36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</a:t>
            </a:r>
            <a:r>
              <a:rPr lang="zh-TW" altLang="en-US" sz="36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支票收付流程</a:t>
            </a: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422F37CF-285B-4D1B-A3E4-A126CB7EFE00}"/>
              </a:ext>
            </a:extLst>
          </p:cNvPr>
          <p:cNvGrpSpPr/>
          <p:nvPr/>
        </p:nvGrpSpPr>
        <p:grpSpPr>
          <a:xfrm>
            <a:off x="144736" y="1148808"/>
            <a:ext cx="3791024" cy="1917596"/>
            <a:chOff x="144736" y="1148808"/>
            <a:chExt cx="3791024" cy="191759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381EB33-6902-42DB-8A70-2B74A7340306}"/>
                </a:ext>
              </a:extLst>
            </p:cNvPr>
            <p:cNvGrpSpPr/>
            <p:nvPr/>
          </p:nvGrpSpPr>
          <p:grpSpPr>
            <a:xfrm>
              <a:off x="2846097" y="1148808"/>
              <a:ext cx="1089663" cy="1917596"/>
              <a:chOff x="9655624" y="2996952"/>
              <a:chExt cx="1089663" cy="1917596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2811D775-8B50-4E7E-968B-8D47FE320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5624" y="2996952"/>
                <a:ext cx="1089663" cy="1638303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D6679CB-C60E-42E2-AF86-D5A1963E67EC}"/>
                  </a:ext>
                </a:extLst>
              </p:cNvPr>
              <p:cNvSpPr txBox="1"/>
              <p:nvPr/>
            </p:nvSpPr>
            <p:spPr>
              <a:xfrm>
                <a:off x="9713204" y="4545216"/>
                <a:ext cx="10320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accent6">
                        <a:lumMod val="50000"/>
                      </a:schemeClr>
                    </a:solidFill>
                    <a:latin typeface="+mn-lt"/>
                  </a:rPr>
                  <a:t>Amber</a:t>
                </a:r>
                <a:endParaRPr lang="zh-TW" altLang="en-US" dirty="0">
                  <a:solidFill>
                    <a:schemeClr val="accent6">
                      <a:lumMod val="5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5052AD3-BF82-4DBA-A15B-0A0AE6753B32}"/>
                </a:ext>
              </a:extLst>
            </p:cNvPr>
            <p:cNvGrpSpPr/>
            <p:nvPr/>
          </p:nvGrpSpPr>
          <p:grpSpPr>
            <a:xfrm>
              <a:off x="144736" y="1148808"/>
              <a:ext cx="2519911" cy="1290111"/>
              <a:chOff x="1668495" y="1353698"/>
              <a:chExt cx="2519911" cy="1290111"/>
            </a:xfrm>
          </p:grpSpPr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7231FACB-1898-44D7-91C3-A40CBE5F9CF3}"/>
                  </a:ext>
                </a:extLst>
              </p:cNvPr>
              <p:cNvSpPr txBox="1"/>
              <p:nvPr/>
            </p:nvSpPr>
            <p:spPr>
              <a:xfrm>
                <a:off x="1824964" y="1587383"/>
                <a:ext cx="2363442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微軟正黑體" pitchFamily="34" charset="-120"/>
                  </a:rPr>
                  <a:t>我最喜歡邁爾斯大老闆的韓國貨了</a:t>
                </a:r>
              </a:p>
            </p:txBody>
          </p:sp>
          <p:sp>
            <p:nvSpPr>
              <p:cNvPr id="36" name="橢圓形圖說文字 103">
                <a:extLst>
                  <a:ext uri="{FF2B5EF4-FFF2-40B4-BE49-F238E27FC236}">
                    <a16:creationId xmlns:a16="http://schemas.microsoft.com/office/drawing/2014/main" id="{88C38A8F-71E2-4DA0-93B0-1747221070A6}"/>
                  </a:ext>
                </a:extLst>
              </p:cNvPr>
              <p:cNvSpPr/>
              <p:nvPr/>
            </p:nvSpPr>
            <p:spPr>
              <a:xfrm>
                <a:off x="1668495" y="1353698"/>
                <a:ext cx="2489532" cy="1290111"/>
              </a:xfrm>
              <a:prstGeom prst="wedgeEllipseCallout">
                <a:avLst>
                  <a:gd name="adj1" fmla="val 61308"/>
                  <a:gd name="adj2" fmla="val 7746"/>
                </a:avLst>
              </a:prstGeom>
              <a:noFill/>
              <a:ln w="190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7A67F5D3-90A0-414C-B3A3-A28221FFAE0F}"/>
              </a:ext>
            </a:extLst>
          </p:cNvPr>
          <p:cNvGrpSpPr/>
          <p:nvPr/>
        </p:nvGrpSpPr>
        <p:grpSpPr>
          <a:xfrm>
            <a:off x="8334709" y="1208600"/>
            <a:ext cx="3737955" cy="1932368"/>
            <a:chOff x="8334709" y="1208600"/>
            <a:chExt cx="3737955" cy="1932368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BD1597B1-9CC9-4D44-BE16-8A864F39C859}"/>
                </a:ext>
              </a:extLst>
            </p:cNvPr>
            <p:cNvGrpSpPr/>
            <p:nvPr/>
          </p:nvGrpSpPr>
          <p:grpSpPr>
            <a:xfrm>
              <a:off x="8334709" y="1208600"/>
              <a:ext cx="929643" cy="1852263"/>
              <a:chOff x="911424" y="2504928"/>
              <a:chExt cx="929643" cy="1852263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02DB64B1-7918-448C-970F-1E0A857DC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424" y="2504928"/>
                <a:ext cx="929643" cy="1592583"/>
              </a:xfrm>
              <a:prstGeom prst="rect">
                <a:avLst/>
              </a:prstGeom>
            </p:spPr>
          </p:pic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BD20AD7-F306-4B07-888E-3F8EB42534DA}"/>
                  </a:ext>
                </a:extLst>
              </p:cNvPr>
              <p:cNvSpPr txBox="1"/>
              <p:nvPr/>
            </p:nvSpPr>
            <p:spPr>
              <a:xfrm>
                <a:off x="997512" y="3987859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accent5">
                        <a:lumMod val="50000"/>
                      </a:schemeClr>
                    </a:solidFill>
                    <a:latin typeface="+mn-lt"/>
                  </a:rPr>
                  <a:t>Miles</a:t>
                </a:r>
                <a:endParaRPr lang="zh-TW" altLang="en-US" dirty="0">
                  <a:solidFill>
                    <a:schemeClr val="accent5">
                      <a:lumMod val="50000"/>
                    </a:schemeClr>
                  </a:solidFill>
                  <a:latin typeface="+mn-lt"/>
                </a:endParaRPr>
              </a:p>
            </p:txBody>
          </p:sp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E2A22B56-669A-4536-BF8A-1857D5263102}"/>
                </a:ext>
              </a:extLst>
            </p:cNvPr>
            <p:cNvGrpSpPr/>
            <p:nvPr/>
          </p:nvGrpSpPr>
          <p:grpSpPr>
            <a:xfrm>
              <a:off x="9372456" y="1336471"/>
              <a:ext cx="2700208" cy="1804497"/>
              <a:chOff x="1572239" y="2325714"/>
              <a:chExt cx="2700208" cy="1804497"/>
            </a:xfrm>
          </p:grpSpPr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A0AE2BA-231C-4021-BBDA-E6E2089C174B}"/>
                  </a:ext>
                </a:extLst>
              </p:cNvPr>
              <p:cNvSpPr txBox="1"/>
              <p:nvPr/>
            </p:nvSpPr>
            <p:spPr>
              <a:xfrm>
                <a:off x="1824964" y="2583463"/>
                <a:ext cx="2363442" cy="12464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TW" altLang="en-US" sz="2000" dirty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微軟正黑體" pitchFamily="34" charset="-120"/>
                  </a:rPr>
                  <a:t>我是常常去英國出差，但賣的是韓國貨的大老闆</a:t>
                </a:r>
              </a:p>
            </p:txBody>
          </p:sp>
          <p:sp>
            <p:nvSpPr>
              <p:cNvPr id="30" name="橢圓形圖說文字 103">
                <a:extLst>
                  <a:ext uri="{FF2B5EF4-FFF2-40B4-BE49-F238E27FC236}">
                    <a16:creationId xmlns:a16="http://schemas.microsoft.com/office/drawing/2014/main" id="{145287A0-0369-4E99-AA75-C760322A32DA}"/>
                  </a:ext>
                </a:extLst>
              </p:cNvPr>
              <p:cNvSpPr/>
              <p:nvPr/>
            </p:nvSpPr>
            <p:spPr>
              <a:xfrm>
                <a:off x="1572239" y="2325714"/>
                <a:ext cx="2700208" cy="1804497"/>
              </a:xfrm>
              <a:prstGeom prst="wedgeEllipseCallout">
                <a:avLst>
                  <a:gd name="adj1" fmla="val -52710"/>
                  <a:gd name="adj2" fmla="val -37492"/>
                </a:avLst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8A556727-252A-42FF-A4C2-D505843BC283}"/>
              </a:ext>
            </a:extLst>
          </p:cNvPr>
          <p:cNvGrpSpPr/>
          <p:nvPr/>
        </p:nvGrpSpPr>
        <p:grpSpPr>
          <a:xfrm>
            <a:off x="599328" y="5045274"/>
            <a:ext cx="3572749" cy="1246495"/>
            <a:chOff x="599328" y="5045274"/>
            <a:chExt cx="3572749" cy="1246495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8B48B33-849E-4B66-89A8-A8F1B8C88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2" t="5996" r="25924" b="40000"/>
            <a:stretch/>
          </p:blipFill>
          <p:spPr>
            <a:xfrm>
              <a:off x="2627584" y="5070244"/>
              <a:ext cx="1544493" cy="1097509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25C20E66-8E9D-46E1-91F7-28505C621E6F}"/>
                </a:ext>
              </a:extLst>
            </p:cNvPr>
            <p:cNvSpPr txBox="1"/>
            <p:nvPr/>
          </p:nvSpPr>
          <p:spPr>
            <a:xfrm>
              <a:off x="599328" y="5045274"/>
              <a:ext cx="201622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Amber 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在國泰世華銀行開立支票存款帳戶</a:t>
              </a: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D6C8FC9D-A9A8-4EBF-AFB7-42D8B5F66087}"/>
              </a:ext>
            </a:extLst>
          </p:cNvPr>
          <p:cNvGrpSpPr/>
          <p:nvPr/>
        </p:nvGrpSpPr>
        <p:grpSpPr>
          <a:xfrm>
            <a:off x="8244416" y="5124152"/>
            <a:ext cx="3396200" cy="1044000"/>
            <a:chOff x="8244416" y="5124152"/>
            <a:chExt cx="3396200" cy="1044000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C79A0171-132B-4F50-8315-F706AE9A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16" y="5124152"/>
              <a:ext cx="1044000" cy="1044000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55D061C-3C07-47DD-A865-88ACD67F5A07}"/>
                </a:ext>
              </a:extLst>
            </p:cNvPr>
            <p:cNvSpPr txBox="1"/>
            <p:nvPr/>
          </p:nvSpPr>
          <p:spPr>
            <a:xfrm>
              <a:off x="9422160" y="5249666"/>
              <a:ext cx="22184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000" dirty="0">
                  <a:latin typeface="+mn-lt"/>
                  <a:ea typeface="微軟正黑體" panose="020B0604030504040204" pitchFamily="34" charset="-120"/>
                </a:rPr>
                <a:t>Miles </a:t>
              </a:r>
              <a:r>
                <a:rPr lang="zh-TW" altLang="en-US" sz="2000" dirty="0">
                  <a:latin typeface="+mn-lt"/>
                  <a:ea typeface="微軟正黑體" panose="020B0604030504040204" pitchFamily="34" charset="-120"/>
                </a:rPr>
                <a:t>常去他公司附近的玉山銀行</a:t>
              </a: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503B4895-E360-4A49-B470-EA8D62250726}"/>
              </a:ext>
            </a:extLst>
          </p:cNvPr>
          <p:cNvGrpSpPr/>
          <p:nvPr/>
        </p:nvGrpSpPr>
        <p:grpSpPr>
          <a:xfrm>
            <a:off x="4360376" y="1272799"/>
            <a:ext cx="3516933" cy="658275"/>
            <a:chOff x="4358259" y="1274890"/>
            <a:chExt cx="3516933" cy="658275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DF3363D-8535-4249-9EB2-F9EB25959691}"/>
                </a:ext>
              </a:extLst>
            </p:cNvPr>
            <p:cNvGrpSpPr/>
            <p:nvPr/>
          </p:nvGrpSpPr>
          <p:grpSpPr>
            <a:xfrm>
              <a:off x="4358259" y="1609165"/>
              <a:ext cx="3516933" cy="324000"/>
              <a:chOff x="4468996" y="1616713"/>
              <a:chExt cx="3516933" cy="324000"/>
            </a:xfrm>
          </p:grpSpPr>
          <p:pic>
            <p:nvPicPr>
              <p:cNvPr id="52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2FF0F401-0577-4969-9F61-693B57A1D94A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10952C48-ADF5-4C78-A43A-577B87CBDA56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59E30F2D-9C3A-49E3-BD52-AE8989D51825}"/>
                </a:ext>
              </a:extLst>
            </p:cNvPr>
            <p:cNvSpPr txBox="1"/>
            <p:nvPr/>
          </p:nvSpPr>
          <p:spPr>
            <a:xfrm>
              <a:off x="5125495" y="1274890"/>
              <a:ext cx="2167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 algn="ctr">
                <a:buFont typeface="+mj-lt"/>
                <a:buAutoNum type="arabicPeriod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交出韓國貨</a:t>
              </a:r>
            </a:p>
          </p:txBody>
        </p: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A7799A57-4628-4489-B983-882B2CC3F458}"/>
              </a:ext>
            </a:extLst>
          </p:cNvPr>
          <p:cNvGrpSpPr/>
          <p:nvPr/>
        </p:nvGrpSpPr>
        <p:grpSpPr>
          <a:xfrm>
            <a:off x="4379840" y="1990703"/>
            <a:ext cx="3516933" cy="645789"/>
            <a:chOff x="4379267" y="1990647"/>
            <a:chExt cx="3516933" cy="645789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D35AE56F-8CDA-444C-9624-9F130881726E}"/>
                </a:ext>
              </a:extLst>
            </p:cNvPr>
            <p:cNvGrpSpPr/>
            <p:nvPr/>
          </p:nvGrpSpPr>
          <p:grpSpPr>
            <a:xfrm rot="10800000">
              <a:off x="4379267" y="1990647"/>
              <a:ext cx="3516933" cy="324000"/>
              <a:chOff x="4468996" y="1616713"/>
              <a:chExt cx="3516933" cy="324000"/>
            </a:xfrm>
          </p:grpSpPr>
          <p:pic>
            <p:nvPicPr>
              <p:cNvPr id="60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816A83A9-F1A2-4220-AEF3-E166140699A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34837E06-2DDB-4A54-82C6-1DD7156BA011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B045B9A0-BC71-4374-8ACE-C98A9B1A69A4}"/>
                </a:ext>
              </a:extLst>
            </p:cNvPr>
            <p:cNvSpPr txBox="1"/>
            <p:nvPr/>
          </p:nvSpPr>
          <p:spPr>
            <a:xfrm>
              <a:off x="5125495" y="2236326"/>
              <a:ext cx="2167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 algn="ctr">
                <a:buFont typeface="+mj-lt"/>
                <a:buAutoNum type="arabicPeriod" startAt="2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簽發支票</a:t>
              </a:r>
            </a:p>
          </p:txBody>
        </p:sp>
      </p:grp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AB58FCDC-A8A7-4DB5-B75A-FBA5E25CD849}"/>
              </a:ext>
            </a:extLst>
          </p:cNvPr>
          <p:cNvGrpSpPr/>
          <p:nvPr/>
        </p:nvGrpSpPr>
        <p:grpSpPr>
          <a:xfrm>
            <a:off x="6950968" y="3176876"/>
            <a:ext cx="1779910" cy="1620000"/>
            <a:chOff x="6950395" y="3176880"/>
            <a:chExt cx="1779910" cy="1620000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696CCC71-614D-45DF-8C55-4A4B0EACBF96}"/>
                </a:ext>
              </a:extLst>
            </p:cNvPr>
            <p:cNvGrpSpPr/>
            <p:nvPr/>
          </p:nvGrpSpPr>
          <p:grpSpPr>
            <a:xfrm>
              <a:off x="8406305" y="3176880"/>
              <a:ext cx="324000" cy="1620000"/>
              <a:chOff x="7026015" y="3789040"/>
              <a:chExt cx="324000" cy="1620000"/>
            </a:xfrm>
          </p:grpSpPr>
          <p:pic>
            <p:nvPicPr>
              <p:cNvPr id="55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52E1D347-37ED-4043-B604-155D08F78227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866E3228-4955-408E-B939-62555DBD226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558014" y="4361435"/>
                <a:ext cx="126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B902C9E-48F7-4A01-AF05-38136A2E9574}"/>
                </a:ext>
              </a:extLst>
            </p:cNvPr>
            <p:cNvSpPr txBox="1"/>
            <p:nvPr/>
          </p:nvSpPr>
          <p:spPr>
            <a:xfrm>
              <a:off x="6950395" y="3430843"/>
              <a:ext cx="173206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25000"/>
                </a:lnSpc>
                <a:buFont typeface="+mj-lt"/>
                <a:buAutoNum type="arabicPeriod" startAt="3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把支票拿去分行</a:t>
              </a:r>
            </a:p>
          </p:txBody>
        </p: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A30C36E7-6B33-41B6-AD70-E0FCAE2DDC50}"/>
              </a:ext>
            </a:extLst>
          </p:cNvPr>
          <p:cNvGrpSpPr/>
          <p:nvPr/>
        </p:nvGrpSpPr>
        <p:grpSpPr>
          <a:xfrm>
            <a:off x="4379840" y="4980600"/>
            <a:ext cx="3516933" cy="685075"/>
            <a:chOff x="4379840" y="4980600"/>
            <a:chExt cx="3516933" cy="685075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37AB0729-D3E0-406B-861A-98F6C21DC66D}"/>
                </a:ext>
              </a:extLst>
            </p:cNvPr>
            <p:cNvGrpSpPr/>
            <p:nvPr/>
          </p:nvGrpSpPr>
          <p:grpSpPr>
            <a:xfrm>
              <a:off x="4379840" y="5341675"/>
              <a:ext cx="3516933" cy="324000"/>
              <a:chOff x="4468996" y="1616713"/>
              <a:chExt cx="3516933" cy="324000"/>
            </a:xfrm>
          </p:grpSpPr>
          <p:pic>
            <p:nvPicPr>
              <p:cNvPr id="69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AC4311D9-668F-4290-8FC0-4EBC15B98354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1FA531A4-02BE-4239-89E2-34D9A7DDEA4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1F0F7C5A-B056-48C3-A1FE-610AC383A148}"/>
                </a:ext>
              </a:extLst>
            </p:cNvPr>
            <p:cNvSpPr txBox="1"/>
            <p:nvPr/>
          </p:nvSpPr>
          <p:spPr>
            <a:xfrm>
              <a:off x="5003848" y="4980600"/>
              <a:ext cx="2636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 algn="ctr">
                <a:buFont typeface="+mj-lt"/>
                <a:buAutoNum type="arabicPeriod" startAt="4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提出支票交換清算</a:t>
              </a:r>
            </a:p>
          </p:txBody>
        </p: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481D0CC5-5063-45B0-9086-3315EECB6A1A}"/>
              </a:ext>
            </a:extLst>
          </p:cNvPr>
          <p:cNvGrpSpPr/>
          <p:nvPr/>
        </p:nvGrpSpPr>
        <p:grpSpPr>
          <a:xfrm>
            <a:off x="1702812" y="3178371"/>
            <a:ext cx="1860704" cy="1620000"/>
            <a:chOff x="1703168" y="3177064"/>
            <a:chExt cx="1860704" cy="1620000"/>
          </a:xfrm>
        </p:grpSpPr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B33AFCE2-5C90-4E6A-A9FC-9B67223FBB91}"/>
                </a:ext>
              </a:extLst>
            </p:cNvPr>
            <p:cNvGrpSpPr/>
            <p:nvPr/>
          </p:nvGrpSpPr>
          <p:grpSpPr>
            <a:xfrm>
              <a:off x="3239872" y="3177064"/>
              <a:ext cx="324000" cy="1620000"/>
              <a:chOff x="7026015" y="3789040"/>
              <a:chExt cx="324000" cy="1620000"/>
            </a:xfrm>
          </p:grpSpPr>
          <p:pic>
            <p:nvPicPr>
              <p:cNvPr id="66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AFE9A9E0-5DB8-4FB7-A957-24A2FE48A9F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C45A9474-839C-4F7E-BD7C-62B5EB2ADB33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558014" y="4361435"/>
                <a:ext cx="126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DAB1FF07-69B9-4226-81FF-99E77F07B11E}"/>
                </a:ext>
              </a:extLst>
            </p:cNvPr>
            <p:cNvSpPr txBox="1"/>
            <p:nvPr/>
          </p:nvSpPr>
          <p:spPr>
            <a:xfrm>
              <a:off x="1703168" y="3429532"/>
              <a:ext cx="18097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25000"/>
                </a:lnSpc>
                <a:buFont typeface="+mj-lt"/>
                <a:buAutoNum type="arabicPeriod" startAt="5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確認帳戶餘額</a:t>
              </a: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814BD9D0-5F90-4CB6-A415-30D0317A353C}"/>
              </a:ext>
            </a:extLst>
          </p:cNvPr>
          <p:cNvGrpSpPr/>
          <p:nvPr/>
        </p:nvGrpSpPr>
        <p:grpSpPr>
          <a:xfrm>
            <a:off x="4392158" y="5713836"/>
            <a:ext cx="3516933" cy="646457"/>
            <a:chOff x="4400848" y="5721351"/>
            <a:chExt cx="3516933" cy="646457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87FD625F-F71E-4325-B589-A549A01ACEB7}"/>
                </a:ext>
              </a:extLst>
            </p:cNvPr>
            <p:cNvGrpSpPr/>
            <p:nvPr/>
          </p:nvGrpSpPr>
          <p:grpSpPr>
            <a:xfrm rot="10800000">
              <a:off x="4400848" y="5721351"/>
              <a:ext cx="3516933" cy="324000"/>
              <a:chOff x="4468996" y="1616713"/>
              <a:chExt cx="3516933" cy="324000"/>
            </a:xfrm>
          </p:grpSpPr>
          <p:pic>
            <p:nvPicPr>
              <p:cNvPr id="72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24CC7A34-7E81-4298-AE50-5959740684D8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5278996" y="806713"/>
                <a:ext cx="324000" cy="194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6DC2CF8C-7C2B-474C-AF82-2F094BFE512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5929" y="1668159"/>
                <a:ext cx="3240000" cy="205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2207B847-002D-4944-A0BE-12D9427BFBF6}"/>
                </a:ext>
              </a:extLst>
            </p:cNvPr>
            <p:cNvSpPr txBox="1"/>
            <p:nvPr/>
          </p:nvSpPr>
          <p:spPr>
            <a:xfrm>
              <a:off x="5125495" y="5967698"/>
              <a:ext cx="2167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 algn="ctr">
                <a:buFont typeface="+mj-lt"/>
                <a:buAutoNum type="arabicPeriod" startAt="6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付款</a:t>
              </a:r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3AF925BB-3095-4BB9-A2EB-A43C15A58D74}"/>
              </a:ext>
            </a:extLst>
          </p:cNvPr>
          <p:cNvGrpSpPr/>
          <p:nvPr/>
        </p:nvGrpSpPr>
        <p:grpSpPr>
          <a:xfrm>
            <a:off x="8784304" y="3176880"/>
            <a:ext cx="2019317" cy="1620000"/>
            <a:chOff x="8784304" y="3176880"/>
            <a:chExt cx="2019317" cy="1620000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EFAE4D3D-F5C6-4097-98A1-48DE88B998C6}"/>
                </a:ext>
              </a:extLst>
            </p:cNvPr>
            <p:cNvGrpSpPr/>
            <p:nvPr/>
          </p:nvGrpSpPr>
          <p:grpSpPr>
            <a:xfrm rot="10800000">
              <a:off x="8784304" y="3176880"/>
              <a:ext cx="324000" cy="1620000"/>
              <a:chOff x="7026015" y="3789040"/>
              <a:chExt cx="324000" cy="1620000"/>
            </a:xfrm>
          </p:grpSpPr>
          <p:pic>
            <p:nvPicPr>
              <p:cNvPr id="75" name="Picture 9" descr="D:\My Documents\Talks\@Arts\Handdrawn\arrow-red-up8.png">
                <a:extLst>
                  <a:ext uri="{FF2B5EF4-FFF2-40B4-BE49-F238E27FC236}">
                    <a16:creationId xmlns:a16="http://schemas.microsoft.com/office/drawing/2014/main" id="{5DE8901C-E01C-4259-9E31-8D3A0FC308AC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 flipH="1">
                <a:off x="7026015" y="3789040"/>
                <a:ext cx="324000" cy="16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32" descr="D:\My Documents\Talks\@Arts\Handdrawn\line-horiz-black13.png">
                <a:extLst>
                  <a:ext uri="{FF2B5EF4-FFF2-40B4-BE49-F238E27FC236}">
                    <a16:creationId xmlns:a16="http://schemas.microsoft.com/office/drawing/2014/main" id="{E66709E5-DF3E-4360-BDE3-B2C2C6CCCAF0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6558014" y="4361435"/>
                <a:ext cx="1260000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C9CC51C1-F70B-48C4-B6CD-843105EBF10B}"/>
                </a:ext>
              </a:extLst>
            </p:cNvPr>
            <p:cNvSpPr txBox="1"/>
            <p:nvPr/>
          </p:nvSpPr>
          <p:spPr>
            <a:xfrm>
              <a:off x="9071553" y="3430843"/>
              <a:ext cx="1732068" cy="831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ct val="125000"/>
                </a:lnSpc>
                <a:buFont typeface="+mj-lt"/>
                <a:buAutoNum type="arabicPeriod" startAt="7"/>
              </a:pPr>
              <a:r>
                <a:rPr lang="zh-TW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微軟正黑體" panose="020B0604030504040204" pitchFamily="34" charset="-120"/>
                </a:rPr>
                <a:t>確認款項入帳</a:t>
              </a:r>
            </a:p>
          </p:txBody>
        </p:sp>
      </p:grpSp>
      <p:pic>
        <p:nvPicPr>
          <p:cNvPr id="113" name="圖片 112">
            <a:extLst>
              <a:ext uri="{FF2B5EF4-FFF2-40B4-BE49-F238E27FC236}">
                <a16:creationId xmlns:a16="http://schemas.microsoft.com/office/drawing/2014/main" id="{6FD34483-A236-4086-8082-A3560BEC5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81" y="5589240"/>
            <a:ext cx="1032515" cy="858006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0E38103A-6319-476E-BB93-BE2A8A3640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31" y="910689"/>
            <a:ext cx="1104097" cy="110409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244F554C-DB3C-4972-9165-FDB2E4829B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43" y="4182620"/>
            <a:ext cx="712403" cy="712403"/>
          </a:xfrm>
          <a:prstGeom prst="rect">
            <a:avLst/>
          </a:prstGeom>
        </p:spPr>
      </p:pic>
      <p:pic>
        <p:nvPicPr>
          <p:cNvPr id="118" name="圖片 117">
            <a:extLst>
              <a:ext uri="{FF2B5EF4-FFF2-40B4-BE49-F238E27FC236}">
                <a16:creationId xmlns:a16="http://schemas.microsoft.com/office/drawing/2014/main" id="{4545B0B0-0323-4616-BDDB-CF7FA0C36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40" y="2761014"/>
            <a:ext cx="1021303" cy="926971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662374CE-07B3-4F10-856D-DEE95CD882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95" y="4886741"/>
            <a:ext cx="1021303" cy="926971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67FBF805-4F38-4436-8D79-4B43DC7F09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552" y="3895737"/>
            <a:ext cx="712403" cy="712403"/>
          </a:xfrm>
          <a:prstGeom prst="rect">
            <a:avLst/>
          </a:prstGeom>
        </p:spPr>
      </p:pic>
      <p:pic>
        <p:nvPicPr>
          <p:cNvPr id="122" name="圖片 121">
            <a:extLst>
              <a:ext uri="{FF2B5EF4-FFF2-40B4-BE49-F238E27FC236}">
                <a16:creationId xmlns:a16="http://schemas.microsoft.com/office/drawing/2014/main" id="{99723157-98FF-441D-9456-8F25032BE1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64" y="1763548"/>
            <a:ext cx="1218465" cy="9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3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7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8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0677 0.21366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1" dur="1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2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4062" y="0"/>
            <a:ext cx="6120000" cy="6858000"/>
          </a:xfrm>
          <a:prstGeom prst="rect">
            <a:avLst/>
          </a:prstGeom>
          <a:solidFill>
            <a:srgbClr val="FF99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96063" y="0"/>
            <a:ext cx="6120000" cy="685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10852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420415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</a:p>
        </p:txBody>
      </p:sp>
    </p:spTree>
    <p:extLst>
      <p:ext uri="{BB962C8B-B14F-4D97-AF65-F5344CB8AC3E}">
        <p14:creationId xmlns:p14="http://schemas.microsoft.com/office/powerpoint/2010/main" val="426036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但實際上沒那麼單純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8988799" y="4941168"/>
            <a:ext cx="3203201" cy="18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97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649086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外幣業務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8E173B4-377B-4C3D-A8F8-561C5E3EDD3C}"/>
              </a:ext>
            </a:extLst>
          </p:cNvPr>
          <p:cNvGrpSpPr/>
          <p:nvPr/>
        </p:nvGrpSpPr>
        <p:grpSpPr>
          <a:xfrm>
            <a:off x="467692" y="2377278"/>
            <a:ext cx="5436000" cy="3060000"/>
            <a:chOff x="467692" y="2641684"/>
            <a:chExt cx="5436000" cy="3060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58AC1EF-8808-4060-9860-802AD8D9C774}"/>
                </a:ext>
              </a:extLst>
            </p:cNvPr>
            <p:cNvSpPr/>
            <p:nvPr/>
          </p:nvSpPr>
          <p:spPr bwMode="auto">
            <a:xfrm>
              <a:off x="467692" y="2641684"/>
              <a:ext cx="5436000" cy="3060000"/>
            </a:xfrm>
            <a:prstGeom prst="rect">
              <a:avLst/>
            </a:prstGeom>
            <a:solidFill>
              <a:srgbClr val="00518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21" name="文字方塊 54"/>
            <p:cNvSpPr txBox="1">
              <a:spLocks noChangeArrowheads="1"/>
            </p:cNvSpPr>
            <p:nvPr/>
          </p:nvSpPr>
          <p:spPr bwMode="auto">
            <a:xfrm>
              <a:off x="586873" y="2742964"/>
              <a:ext cx="521037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4400" b="1" dirty="0">
                  <a:solidFill>
                    <a:srgbClr val="C8E5EE"/>
                  </a:solidFill>
                  <a:latin typeface="+mn-lt"/>
                  <a:ea typeface="微軟正黑體" panose="020B0604030504040204" pitchFamily="34" charset="-120"/>
                </a:rPr>
                <a:t>DBU</a:t>
              </a:r>
              <a:endParaRPr lang="zh-TW" altLang="en-US" sz="4400" b="1" dirty="0">
                <a:solidFill>
                  <a:srgbClr val="C8E5EE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85503" y="3659636"/>
              <a:ext cx="50888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存款人憑存摺或約定的方式，可以隨時提取的存款</a:t>
              </a:r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719692" y="3557912"/>
              <a:ext cx="4968000" cy="0"/>
            </a:xfrm>
            <a:prstGeom prst="line">
              <a:avLst/>
            </a:prstGeom>
            <a:ln w="508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FA461F4-8AF4-42C5-A8A8-D007FFED5C20}"/>
              </a:ext>
            </a:extLst>
          </p:cNvPr>
          <p:cNvGrpSpPr/>
          <p:nvPr/>
        </p:nvGrpSpPr>
        <p:grpSpPr>
          <a:xfrm>
            <a:off x="6282993" y="2377278"/>
            <a:ext cx="5436000" cy="3636000"/>
            <a:chOff x="474061" y="2641684"/>
            <a:chExt cx="5436000" cy="3636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4111815-7667-48F4-9018-DB50BC410604}"/>
                </a:ext>
              </a:extLst>
            </p:cNvPr>
            <p:cNvSpPr/>
            <p:nvPr/>
          </p:nvSpPr>
          <p:spPr bwMode="auto">
            <a:xfrm>
              <a:off x="474061" y="2641684"/>
              <a:ext cx="5436000" cy="3636000"/>
            </a:xfrm>
            <a:prstGeom prst="rect">
              <a:avLst/>
            </a:prstGeom>
            <a:solidFill>
              <a:srgbClr val="00518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39" name="文字方塊 54">
              <a:extLst>
                <a:ext uri="{FF2B5EF4-FFF2-40B4-BE49-F238E27FC236}">
                  <a16:creationId xmlns:a16="http://schemas.microsoft.com/office/drawing/2014/main" id="{BAD3BE82-7BB4-4DA0-A939-D5CF3683A3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73" y="2742964"/>
              <a:ext cx="521037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4400" b="1" dirty="0">
                  <a:solidFill>
                    <a:srgbClr val="93FFFF"/>
                  </a:solidFill>
                  <a:latin typeface="+mn-lt"/>
                  <a:ea typeface="微軟正黑體" panose="020B0604030504040204" pitchFamily="34" charset="-120"/>
                </a:rPr>
                <a:t>OBU</a:t>
              </a:r>
              <a:endParaRPr lang="zh-TW" altLang="en-US" sz="4400" b="1" dirty="0">
                <a:solidFill>
                  <a:srgbClr val="93FFFF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EDD5B177-50C9-4D2B-B3F1-10F737A17609}"/>
                </a:ext>
              </a:extLst>
            </p:cNvPr>
            <p:cNvSpPr txBox="1"/>
            <p:nvPr/>
          </p:nvSpPr>
          <p:spPr>
            <a:xfrm>
              <a:off x="685503" y="3659636"/>
              <a:ext cx="5088885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Off-Shore Banking Unit (</a:t>
              </a:r>
              <a:r>
                <a:rPr lang="zh-TW" altLang="en-US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國際金融業務分行</a:t>
              </a: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，台灣政府以減少金融、外匯管制，並提供免稅或減稅等待遇，以吸引外國公司到台灣從事金融活動，特許銀行設立的金融單位</a:t>
              </a:r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F0823543-B03D-43B9-9A18-B80FB671D121}"/>
                </a:ext>
              </a:extLst>
            </p:cNvPr>
            <p:cNvCxnSpPr/>
            <p:nvPr/>
          </p:nvCxnSpPr>
          <p:spPr>
            <a:xfrm>
              <a:off x="719692" y="3557912"/>
              <a:ext cx="4968000" cy="0"/>
            </a:xfrm>
            <a:prstGeom prst="line">
              <a:avLst/>
            </a:prstGeom>
            <a:ln w="508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A197300-3A10-4A4B-AAB6-79BD4E05C306}"/>
              </a:ext>
            </a:extLst>
          </p:cNvPr>
          <p:cNvGrpSpPr/>
          <p:nvPr/>
        </p:nvGrpSpPr>
        <p:grpSpPr>
          <a:xfrm>
            <a:off x="479376" y="2377278"/>
            <a:ext cx="5436000" cy="3636000"/>
            <a:chOff x="467692" y="2641684"/>
            <a:chExt cx="5436000" cy="36360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7DC375-69E7-4F0F-BCA2-93C352F3ED34}"/>
                </a:ext>
              </a:extLst>
            </p:cNvPr>
            <p:cNvSpPr/>
            <p:nvPr/>
          </p:nvSpPr>
          <p:spPr bwMode="auto">
            <a:xfrm>
              <a:off x="467692" y="2641684"/>
              <a:ext cx="5436000" cy="3636000"/>
            </a:xfrm>
            <a:prstGeom prst="rect">
              <a:avLst/>
            </a:prstGeom>
            <a:solidFill>
              <a:srgbClr val="00518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7" name="文字方塊 54">
              <a:extLst>
                <a:ext uri="{FF2B5EF4-FFF2-40B4-BE49-F238E27FC236}">
                  <a16:creationId xmlns:a16="http://schemas.microsoft.com/office/drawing/2014/main" id="{B2D39768-6B02-456A-A3BC-30516CEF3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873" y="2742964"/>
              <a:ext cx="521037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4400" b="1" dirty="0">
                  <a:solidFill>
                    <a:srgbClr val="93FFFF"/>
                  </a:solidFill>
                  <a:latin typeface="+mn-lt"/>
                  <a:ea typeface="微軟正黑體" panose="020B0604030504040204" pitchFamily="34" charset="-120"/>
                </a:rPr>
                <a:t>DBU</a:t>
              </a:r>
              <a:endParaRPr lang="zh-TW" altLang="en-US" sz="4400" b="1" dirty="0">
                <a:solidFill>
                  <a:srgbClr val="93FFFF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4E2B506-437A-4755-B590-5C86C7585DC5}"/>
                </a:ext>
              </a:extLst>
            </p:cNvPr>
            <p:cNvSpPr txBox="1"/>
            <p:nvPr/>
          </p:nvSpPr>
          <p:spPr>
            <a:xfrm>
              <a:off x="685503" y="3659636"/>
              <a:ext cx="50888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Do-</a:t>
              </a:r>
              <a:r>
                <a:rPr lang="en-US" altLang="zh-TW" sz="2400" dirty="0" err="1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Mestic</a:t>
              </a: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 Banking Unit</a:t>
              </a:r>
              <a:r>
                <a:rPr lang="zh-TW" altLang="en-US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solidFill>
                    <a:schemeClr val="bg1"/>
                  </a:solidFill>
                  <a:ea typeface="微軟正黑體" panose="020B0604030504040204" pitchFamily="34" charset="-120"/>
                </a:rPr>
                <a:t>外匯指定銀行</a:t>
              </a:r>
              <a:r>
                <a:rPr lang="en-US" altLang="zh-TW" sz="2400" dirty="0">
                  <a:solidFill>
                    <a:schemeClr val="bg1"/>
                  </a:solidFill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，在台灣境內獲得中央銀行核准，得以辦理外匯業務的銀行</a:t>
              </a: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33E0A5C-C59F-466E-A1FC-29B1F0110393}"/>
                </a:ext>
              </a:extLst>
            </p:cNvPr>
            <p:cNvCxnSpPr/>
            <p:nvPr/>
          </p:nvCxnSpPr>
          <p:spPr>
            <a:xfrm>
              <a:off x="719692" y="3557912"/>
              <a:ext cx="4968000" cy="0"/>
            </a:xfrm>
            <a:prstGeom prst="line">
              <a:avLst/>
            </a:prstGeom>
            <a:ln w="508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2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外幣業務</a:t>
            </a:r>
            <a:endParaRPr lang="zh-TW" altLang="en-US" sz="4800" b="1" u="sng" dirty="0">
              <a:solidFill>
                <a:srgbClr val="AE4F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602107" y="1507644"/>
            <a:ext cx="3132000" cy="756000"/>
            <a:chOff x="6546912" y="1799023"/>
            <a:chExt cx="3132000" cy="756000"/>
          </a:xfrm>
        </p:grpSpPr>
        <p:sp>
          <p:nvSpPr>
            <p:cNvPr id="22" name="矩形 21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6DC8E1"/>
            </a:solidFill>
            <a:ln w="50800">
              <a:solidFill>
                <a:srgbClr val="6DC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3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36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OBU</a:t>
              </a:r>
              <a:endParaRPr lang="zh-TW" altLang="en-US" sz="36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7" y="2725839"/>
            <a:ext cx="936104" cy="93610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2858958" y="1507644"/>
            <a:ext cx="3132000" cy="756000"/>
            <a:chOff x="6546912" y="1799023"/>
            <a:chExt cx="3132000" cy="756000"/>
          </a:xfrm>
        </p:grpSpPr>
        <p:sp>
          <p:nvSpPr>
            <p:cNvPr id="18" name="矩形 17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6DC8E1"/>
            </a:solidFill>
            <a:ln w="50800">
              <a:solidFill>
                <a:srgbClr val="6DC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36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DBU</a:t>
              </a:r>
              <a:endParaRPr lang="zh-TW" altLang="en-US" sz="36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2480742" y="2686060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服務對象主要為台灣自然人、法人，或持有台灣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居留證的外國人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233270" y="2686060"/>
            <a:ext cx="38884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u="sng" dirty="0">
                <a:ea typeface="微軟正黑體" panose="020B0604030504040204" pitchFamily="34" charset="-120"/>
              </a:rPr>
              <a:t>境外自然人</a:t>
            </a:r>
            <a:r>
              <a:rPr lang="zh-TW" altLang="en-US" sz="2400" dirty="0">
                <a:ea typeface="微軟正黑體" panose="020B0604030504040204" pitchFamily="34" charset="-120"/>
              </a:rPr>
              <a:t>：持有外國護照，未取得居留證，且在台灣境內無住所、無戶籍的個人</a:t>
            </a:r>
          </a:p>
          <a:p>
            <a:pPr>
              <a:lnSpc>
                <a:spcPct val="125000"/>
              </a:lnSpc>
            </a:pPr>
            <a:endParaRPr lang="en-US" altLang="zh-TW" sz="2400" dirty="0"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u="sng" dirty="0">
                <a:ea typeface="微軟正黑體" panose="020B0604030504040204" pitchFamily="34" charset="-120"/>
              </a:rPr>
              <a:t>境外法人</a:t>
            </a:r>
            <a:r>
              <a:rPr lang="zh-TW" altLang="en-US" sz="2400" dirty="0">
                <a:ea typeface="微軟正黑體" panose="020B0604030504040204" pitchFamily="34" charset="-120"/>
              </a:rPr>
              <a:t>：依外國法律組織登記的法人、</a:t>
            </a: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外國政府機構、境內外金融機構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6763504" y="1484784"/>
            <a:ext cx="0" cy="4644000"/>
          </a:xfrm>
          <a:prstGeom prst="line">
            <a:avLst/>
          </a:prstGeom>
          <a:ln w="38100">
            <a:solidFill>
              <a:srgbClr val="6DC8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5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外幣業務</a:t>
            </a:r>
            <a:endParaRPr lang="zh-TW" altLang="en-US" sz="4800" b="1" u="sng" dirty="0">
              <a:solidFill>
                <a:srgbClr val="AE4F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7602107" y="1839465"/>
            <a:ext cx="3132000" cy="756000"/>
            <a:chOff x="6546912" y="1799023"/>
            <a:chExt cx="3132000" cy="756000"/>
          </a:xfrm>
        </p:grpSpPr>
        <p:sp>
          <p:nvSpPr>
            <p:cNvPr id="22" name="矩形 21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6DC8E1"/>
            </a:solidFill>
            <a:ln w="50800">
              <a:solidFill>
                <a:srgbClr val="6DC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3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36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OBU</a:t>
              </a:r>
              <a:endParaRPr lang="zh-TW" altLang="en-US" sz="36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858958" y="1839465"/>
            <a:ext cx="3132000" cy="756000"/>
            <a:chOff x="6546912" y="1799023"/>
            <a:chExt cx="3132000" cy="756000"/>
          </a:xfrm>
        </p:grpSpPr>
        <p:sp>
          <p:nvSpPr>
            <p:cNvPr id="18" name="矩形 17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6DC8E1"/>
            </a:solidFill>
            <a:ln w="50800">
              <a:solidFill>
                <a:srgbClr val="6DC8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sz="3600" dirty="0">
                  <a:solidFill>
                    <a:schemeClr val="bg1"/>
                  </a:solidFill>
                  <a:latin typeface="+mn-lt"/>
                  <a:ea typeface="微軟正黑體" panose="020B0604030504040204" pitchFamily="34" charset="-120"/>
                </a:rPr>
                <a:t>DBU</a:t>
              </a:r>
              <a:endParaRPr lang="zh-TW" altLang="en-US" sz="36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3359696" y="3014950"/>
            <a:ext cx="388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外匯存款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外匯匯兌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外匯放款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外匯進、出口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外匯避險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endParaRPr lang="zh-TW" altLang="en-US" sz="24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112224" y="3014950"/>
            <a:ext cx="3888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外匯存款</a:t>
            </a:r>
            <a:endParaRPr lang="en-US" altLang="zh-TW" sz="2400" dirty="0"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外匯匯兌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外匯放款</a:t>
            </a:r>
            <a:endParaRPr lang="en-US" altLang="zh-TW" sz="24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外匯進、出口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6763504" y="1816605"/>
            <a:ext cx="0" cy="3600000"/>
          </a:xfrm>
          <a:prstGeom prst="line">
            <a:avLst/>
          </a:prstGeom>
          <a:ln w="38100">
            <a:solidFill>
              <a:srgbClr val="6DC8E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8CF47BC9-3568-4CE5-80DA-37AC276FB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90" y="3029341"/>
            <a:ext cx="977577" cy="10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3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外幣業務</a:t>
            </a:r>
            <a:endParaRPr lang="zh-TW" altLang="en-US" sz="4800" b="1" u="sng" dirty="0">
              <a:solidFill>
                <a:srgbClr val="AE4F0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42ADDAB-29EF-4F94-895A-85E4E168B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978723"/>
              </p:ext>
            </p:extLst>
          </p:nvPr>
        </p:nvGraphicFramePr>
        <p:xfrm>
          <a:off x="1308000" y="1377328"/>
          <a:ext cx="9576000" cy="5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000">
                  <a:extLst>
                    <a:ext uri="{9D8B030D-6E8A-4147-A177-3AD203B41FA5}">
                      <a16:colId xmlns:a16="http://schemas.microsoft.com/office/drawing/2014/main" val="281506862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3305140583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1173048444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DBU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DC8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OBU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6DC8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8785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收受外幣現鈔</a:t>
                      </a:r>
                    </a:p>
                  </a:txBody>
                  <a:tcPr anchor="ctr"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3487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辦理新臺幣與外幣匯兌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385471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中央銀行外匯申報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金額超過 </a:t>
                      </a: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 萬美元</a:t>
                      </a:r>
                      <a:endParaRPr lang="en-US" altLang="zh-TW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須填寫申報書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無須填寫申報書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88671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營利事業所得稅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依法課徵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免徵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23180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營業稅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依法課徵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免徵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60349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印花稅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依法課徵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免徵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62528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利息應繳稅負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C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依法課徵 </a:t>
                      </a: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+mn-lt"/>
                          <a:ea typeface="微軟正黑體" panose="020B0604030504040204" pitchFamily="34" charset="-120"/>
                        </a:rPr>
                        <a:t>綜所稅</a:t>
                      </a:r>
                      <a:r>
                        <a:rPr lang="en-US" altLang="zh-TW" sz="2400" dirty="0">
                          <a:latin typeface="+mn-lt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4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C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免徵</a:t>
                      </a:r>
                    </a:p>
                  </a:txBody>
                  <a:tcPr anchor="ctr">
                    <a:lnT w="6350" cap="flat" cmpd="sng" algn="ctr">
                      <a:solidFill>
                        <a:srgbClr val="6DC8E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DC8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37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83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649086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B87983F-4452-4166-8426-755DE6ADD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92447"/>
              </p:ext>
            </p:extLst>
          </p:nvPr>
        </p:nvGraphicFramePr>
        <p:xfrm>
          <a:off x="2063552" y="2374280"/>
          <a:ext cx="7776000" cy="31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000">
                  <a:extLst>
                    <a:ext uri="{9D8B030D-6E8A-4147-A177-3AD203B41FA5}">
                      <a16:colId xmlns:a16="http://schemas.microsoft.com/office/drawing/2014/main" val="2815068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30514058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173048444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93FFFF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DBU</a:t>
                      </a:r>
                      <a:endParaRPr lang="zh-TW" altLang="en-US" sz="3200" dirty="0">
                        <a:solidFill>
                          <a:srgbClr val="93FFFF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93FFFF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OBU</a:t>
                      </a:r>
                      <a:r>
                        <a:rPr lang="en-US" altLang="zh-TW" sz="2400" b="0" baseline="60000" dirty="0">
                          <a:solidFill>
                            <a:srgbClr val="93FFFF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2400" b="0" baseline="60000" dirty="0">
                          <a:solidFill>
                            <a:srgbClr val="93FFFF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註 </a:t>
                      </a:r>
                      <a:r>
                        <a:rPr lang="en-US" altLang="zh-TW" sz="2400" b="0" baseline="60000" dirty="0">
                          <a:solidFill>
                            <a:srgbClr val="93FFFF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2]</a:t>
                      </a:r>
                      <a:endParaRPr lang="zh-TW" altLang="en-US" sz="2400" b="0" baseline="60000" dirty="0">
                        <a:solidFill>
                          <a:srgbClr val="93FFFF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8785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活期性存款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34877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定期性存款</a:t>
                      </a:r>
                      <a:r>
                        <a:rPr lang="en-US" altLang="zh-TW" sz="2400" baseline="600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[</a:t>
                      </a:r>
                      <a:r>
                        <a:rPr lang="zh-TW" altLang="en-US" sz="2400" baseline="600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註 </a:t>
                      </a:r>
                      <a:r>
                        <a:rPr lang="en-US" altLang="zh-TW" sz="2400" baseline="600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1]</a:t>
                      </a:r>
                      <a:endParaRPr lang="zh-TW" altLang="en-US" sz="2400" baseline="600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8547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支票存款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3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微軟正黑體" panose="020B0604030504040204" pitchFamily="34" charset="-120"/>
                          <a:cs typeface="+mn-cs"/>
                        </a:rPr>
                        <a:t>Y</a:t>
                      </a:r>
                      <a:endParaRPr kumimoji="0" lang="zh-TW" alt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037312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12854A7-1C50-41E8-90FB-76CF17E14899}"/>
              </a:ext>
            </a:extLst>
          </p:cNvPr>
          <p:cNvSpPr txBox="1"/>
          <p:nvPr/>
        </p:nvSpPr>
        <p:spPr>
          <a:xfrm>
            <a:off x="2016944" y="5564930"/>
            <a:ext cx="60952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註 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：外幣定存不得辦理可轉讓定期存單</a:t>
            </a:r>
            <a:endParaRPr lang="en-US" altLang="zh-TW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註 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+mn-lt"/>
                <a:ea typeface="微軟正黑體" panose="020B0604030504040204" pitchFamily="34" charset="-120"/>
              </a:rPr>
              <a:t>OBU </a:t>
            </a: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不得涉及台幣交易或提領外幣現鈔</a:t>
            </a:r>
            <a:endParaRPr lang="en-US" altLang="zh-TW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0522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0055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怎麼換外幣呢？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85517D-3836-4DCA-8E5F-CF0A93909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16" y="48798"/>
            <a:ext cx="1620000" cy="216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F1C9B08-4E9C-470D-B518-A90A7BD60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27" y="1936080"/>
            <a:ext cx="9925050" cy="40005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3CC68A1-70BC-48CC-BFE4-EA73C06D1874}"/>
              </a:ext>
            </a:extLst>
          </p:cNvPr>
          <p:cNvSpPr/>
          <p:nvPr/>
        </p:nvSpPr>
        <p:spPr>
          <a:xfrm>
            <a:off x="131368" y="6333384"/>
            <a:ext cx="10873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n-lt"/>
                <a:ea typeface="微軟正黑體" panose="020B0604030504040204" pitchFamily="34" charset="-120"/>
              </a:rPr>
              <a:t>外幣匯率網站：</a:t>
            </a:r>
            <a:r>
              <a:rPr lang="en-US" altLang="zh-TW" sz="2000" dirty="0">
                <a:latin typeface="+mn-lt"/>
                <a:ea typeface="微軟正黑體" panose="020B0604030504040204" pitchFamily="34" charset="-120"/>
              </a:rPr>
              <a:t>h</a:t>
            </a:r>
            <a:r>
              <a:rPr lang="zh-TW" altLang="en-US" sz="2000" dirty="0">
                <a:latin typeface="+mn-lt"/>
                <a:ea typeface="微軟正黑體" panose="020B0604030504040204" pitchFamily="34" charset="-120"/>
              </a:rPr>
              <a:t>ttps://www.cathaybk.com.tw/cathaybk/exchange/currency-billboard.asp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F69E1C3-5D37-418F-8AB0-0E397E66F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23" y="1407211"/>
            <a:ext cx="1707428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10055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u="sng" dirty="0">
                <a:solidFill>
                  <a:srgbClr val="0070C0"/>
                </a:solidFill>
                <a:latin typeface="+mn-lt"/>
                <a:ea typeface="微軟正黑體" panose="020B0604030504040204" pitchFamily="34" charset="-120"/>
              </a:rPr>
              <a:t>1. </a:t>
            </a:r>
            <a:r>
              <a:rPr lang="zh-TW" altLang="en-US" sz="4800" b="1" u="sng" dirty="0">
                <a:solidFill>
                  <a:srgbClr val="0070C0"/>
                </a:solidFill>
                <a:latin typeface="+mn-lt"/>
                <a:ea typeface="微軟正黑體" panose="020B0604030504040204" pitchFamily="34" charset="-120"/>
              </a:rPr>
              <a:t>直</a:t>
            </a:r>
            <a:r>
              <a:rPr lang="zh-TW" altLang="en-US" sz="4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接去分行換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1C24B7-7301-400B-90A4-D858A2B1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22" y="2654808"/>
            <a:ext cx="1760310" cy="1830165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F7B1C19-F859-47C2-9482-6914373E49C8}"/>
              </a:ext>
            </a:extLst>
          </p:cNvPr>
          <p:cNvGrpSpPr/>
          <p:nvPr/>
        </p:nvGrpSpPr>
        <p:grpSpPr>
          <a:xfrm>
            <a:off x="7044632" y="2830182"/>
            <a:ext cx="1334097" cy="2014831"/>
            <a:chOff x="6499472" y="1703448"/>
            <a:chExt cx="1334097" cy="2014831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104C4C9-8486-4A6F-AC23-1063DC197D9F}"/>
                </a:ext>
              </a:extLst>
            </p:cNvPr>
            <p:cNvSpPr txBox="1"/>
            <p:nvPr/>
          </p:nvSpPr>
          <p:spPr>
            <a:xfrm>
              <a:off x="6702163" y="3348947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Roger</a:t>
              </a:r>
              <a:endParaRPr lang="zh-TW" altLang="en-US" dirty="0">
                <a:latin typeface="+mn-lt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12E03F7D-D6E6-4451-A5B2-3EF92F55E9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9472" y="1703448"/>
              <a:ext cx="1334097" cy="1830165"/>
              <a:chOff x="5581650" y="2538412"/>
              <a:chExt cx="1298392" cy="1781175"/>
            </a:xfrm>
          </p:grpSpPr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594015EB-4185-432E-9FE8-021D253E6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50" y="2538412"/>
                <a:ext cx="1028700" cy="178117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896B3AF-17F2-4076-BA87-2B5AB42BC9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8031">
                <a:off x="6412042" y="3100868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12A902D-EFDD-4ADF-8391-BBDD35BAA32D}"/>
              </a:ext>
            </a:extLst>
          </p:cNvPr>
          <p:cNvGrpSpPr/>
          <p:nvPr/>
        </p:nvGrpSpPr>
        <p:grpSpPr>
          <a:xfrm>
            <a:off x="8518872" y="2242964"/>
            <a:ext cx="3249255" cy="1417168"/>
            <a:chOff x="1523113" y="1195994"/>
            <a:chExt cx="3249255" cy="1417168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55F8942-E57A-4ECE-90F2-25BC24B7A6B6}"/>
                </a:ext>
              </a:extLst>
            </p:cNvPr>
            <p:cNvSpPr txBox="1"/>
            <p:nvPr/>
          </p:nvSpPr>
          <p:spPr>
            <a:xfrm>
              <a:off x="1782100" y="1458791"/>
              <a:ext cx="2990268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Hi 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美女，我要直接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換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1,000 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元美金</a:t>
              </a:r>
              <a:endParaRPr lang="zh-TW" altLang="en-US" sz="2000" dirty="0">
                <a:solidFill>
                  <a:schemeClr val="accent5">
                    <a:lumMod val="50000"/>
                  </a:schemeClr>
                </a:solidFill>
                <a:latin typeface="+mn-lt"/>
                <a:ea typeface="微軟正黑體" pitchFamily="34" charset="-120"/>
              </a:endParaRPr>
            </a:p>
          </p:txBody>
        </p:sp>
        <p:sp>
          <p:nvSpPr>
            <p:cNvPr id="20" name="橢圓形圖說文字 103">
              <a:extLst>
                <a:ext uri="{FF2B5EF4-FFF2-40B4-BE49-F238E27FC236}">
                  <a16:creationId xmlns:a16="http://schemas.microsoft.com/office/drawing/2014/main" id="{F6DCB08B-F983-4250-A4D7-1161D0F40D27}"/>
                </a:ext>
              </a:extLst>
            </p:cNvPr>
            <p:cNvSpPr/>
            <p:nvPr/>
          </p:nvSpPr>
          <p:spPr>
            <a:xfrm>
              <a:off x="1523113" y="1195994"/>
              <a:ext cx="3067764" cy="1417168"/>
            </a:xfrm>
            <a:prstGeom prst="wedgeEllipseCallout">
              <a:avLst>
                <a:gd name="adj1" fmla="val -61156"/>
                <a:gd name="adj2" fmla="val 17383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04E1037-DC19-4C6F-BC7A-F4D9FDFA6609}"/>
              </a:ext>
            </a:extLst>
          </p:cNvPr>
          <p:cNvGrpSpPr/>
          <p:nvPr/>
        </p:nvGrpSpPr>
        <p:grpSpPr>
          <a:xfrm>
            <a:off x="491904" y="1297336"/>
            <a:ext cx="5060352" cy="1968017"/>
            <a:chOff x="652873" y="1190651"/>
            <a:chExt cx="5060352" cy="1968017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7DA6B8B-89EB-4F99-A26F-7F11537B8303}"/>
                </a:ext>
              </a:extLst>
            </p:cNvPr>
            <p:cNvSpPr txBox="1"/>
            <p:nvPr/>
          </p:nvSpPr>
          <p:spPr>
            <a:xfrm>
              <a:off x="1160105" y="1537827"/>
              <a:ext cx="4553120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現在新台幣兌美金的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匯率是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30.33</a:t>
              </a:r>
            </a:p>
            <a:p>
              <a:pPr>
                <a:lnSpc>
                  <a:spcPct val="125000"/>
                </a:lnSpc>
              </a:pP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兌換 </a:t>
              </a: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1,000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 元美金，計新台幣</a:t>
              </a: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 30,330 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元還要外加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100 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元新台幣的手續費</a:t>
              </a:r>
            </a:p>
          </p:txBody>
        </p:sp>
        <p:sp>
          <p:nvSpPr>
            <p:cNvPr id="23" name="橢圓形圖說文字 103">
              <a:extLst>
                <a:ext uri="{FF2B5EF4-FFF2-40B4-BE49-F238E27FC236}">
                  <a16:creationId xmlns:a16="http://schemas.microsoft.com/office/drawing/2014/main" id="{EEFF018F-DFDE-4AF8-A80D-DDCD24232B64}"/>
                </a:ext>
              </a:extLst>
            </p:cNvPr>
            <p:cNvSpPr/>
            <p:nvPr/>
          </p:nvSpPr>
          <p:spPr>
            <a:xfrm>
              <a:off x="652873" y="1190651"/>
              <a:ext cx="5060352" cy="1968017"/>
            </a:xfrm>
            <a:prstGeom prst="wedgeEllipseCallout">
              <a:avLst>
                <a:gd name="adj1" fmla="val 48981"/>
                <a:gd name="adj2" fmla="val 48256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6E09E7C2-E14D-4A70-88D3-2CD15116A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575" y="4976961"/>
            <a:ext cx="8324850" cy="1476375"/>
          </a:xfrm>
          <a:prstGeom prst="rect">
            <a:avLst/>
          </a:prstGeom>
        </p:spPr>
      </p:pic>
      <p:sp>
        <p:nvSpPr>
          <p:cNvPr id="8" name="Freeform 502">
            <a:extLst>
              <a:ext uri="{FF2B5EF4-FFF2-40B4-BE49-F238E27FC236}">
                <a16:creationId xmlns:a16="http://schemas.microsoft.com/office/drawing/2014/main" id="{E0C09419-774B-4399-A54F-7E04898F8002}"/>
              </a:ext>
            </a:extLst>
          </p:cNvPr>
          <p:cNvSpPr>
            <a:spLocks noEditPoints="1"/>
          </p:cNvSpPr>
          <p:nvPr/>
        </p:nvSpPr>
        <p:spPr bwMode="auto">
          <a:xfrm>
            <a:off x="9044136" y="5884697"/>
            <a:ext cx="1260140" cy="463172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20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65">
            <a:extLst>
              <a:ext uri="{FF2B5EF4-FFF2-40B4-BE49-F238E27FC236}">
                <a16:creationId xmlns:a16="http://schemas.microsoft.com/office/drawing/2014/main" id="{3500EBB5-B84A-4557-B093-528ED7C5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7" y="4879975"/>
            <a:ext cx="8324850" cy="147637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4517A51-4BD3-4D9D-95BA-071F36772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64" y="1597629"/>
            <a:ext cx="2016224" cy="118310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5" y="116632"/>
            <a:ext cx="1199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u="sng" dirty="0">
                <a:solidFill>
                  <a:srgbClr val="0070C0"/>
                </a:solidFill>
                <a:latin typeface="+mn-lt"/>
                <a:ea typeface="微軟正黑體" panose="020B0604030504040204" pitchFamily="34" charset="-120"/>
              </a:rPr>
              <a:t>2. </a:t>
            </a:r>
            <a:r>
              <a:rPr lang="zh-TW" altLang="en-US" sz="4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先用網銀換，再到分行領</a:t>
            </a: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B157204A-57D8-4E1F-9196-CC137DAF7719}"/>
              </a:ext>
            </a:extLst>
          </p:cNvPr>
          <p:cNvGrpSpPr/>
          <p:nvPr/>
        </p:nvGrpSpPr>
        <p:grpSpPr>
          <a:xfrm>
            <a:off x="335360" y="1513161"/>
            <a:ext cx="7547644" cy="707886"/>
            <a:chOff x="670000" y="1547942"/>
            <a:chExt cx="7547644" cy="707886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9944AE2C-0C6C-4F68-ACDC-8BE21A1F698F}"/>
                </a:ext>
              </a:extLst>
            </p:cNvPr>
            <p:cNvGrpSpPr/>
            <p:nvPr/>
          </p:nvGrpSpPr>
          <p:grpSpPr>
            <a:xfrm>
              <a:off x="670000" y="1558533"/>
              <a:ext cx="864096" cy="646331"/>
              <a:chOff x="466180" y="1579559"/>
              <a:chExt cx="864096" cy="646331"/>
            </a:xfrm>
          </p:grpSpPr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A67880B6-8869-4ED6-85EF-A0364D3AE8BA}"/>
                  </a:ext>
                </a:extLst>
              </p:cNvPr>
              <p:cNvSpPr/>
              <p:nvPr/>
            </p:nvSpPr>
            <p:spPr>
              <a:xfrm>
                <a:off x="628228" y="1658124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8EA5A8E-C5E2-459E-9976-43ACDB0FA039}"/>
                  </a:ext>
                </a:extLst>
              </p:cNvPr>
              <p:cNvSpPr txBox="1"/>
              <p:nvPr/>
            </p:nvSpPr>
            <p:spPr>
              <a:xfrm>
                <a:off x="466180" y="1579559"/>
                <a:ext cx="864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latin typeface="+mn-lt"/>
                  </a:rPr>
                  <a:t>1</a:t>
                </a:r>
                <a:endParaRPr lang="zh-TW" altLang="en-US" sz="3600" dirty="0">
                  <a:latin typeface="+mn-lt"/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7092C41-C769-40E6-8B40-47995FB726CF}"/>
                </a:ext>
              </a:extLst>
            </p:cNvPr>
            <p:cNvSpPr txBox="1"/>
            <p:nvPr/>
          </p:nvSpPr>
          <p:spPr>
            <a:xfrm>
              <a:off x="1448892" y="1547942"/>
              <a:ext cx="67687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要有外幣存款帳戶</a:t>
              </a:r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222E57FF-3394-4F1A-B9A9-30E737483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36" y="2655936"/>
            <a:ext cx="1125464" cy="1125464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9EB77CAA-30AB-4709-A753-45D358E6506C}"/>
              </a:ext>
            </a:extLst>
          </p:cNvPr>
          <p:cNvGrpSpPr/>
          <p:nvPr/>
        </p:nvGrpSpPr>
        <p:grpSpPr>
          <a:xfrm>
            <a:off x="10344174" y="3767393"/>
            <a:ext cx="1800200" cy="1491542"/>
            <a:chOff x="7880919" y="4313722"/>
            <a:chExt cx="2520280" cy="1970500"/>
          </a:xfrm>
        </p:grpSpPr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3D0DF899-AFE8-4E3A-B0BC-A88BA9291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6240" y="4491984"/>
              <a:ext cx="1735017" cy="1047496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C5B6267-A1CD-4D7C-8F1D-CB8E99C4A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919" y="4313722"/>
              <a:ext cx="2520280" cy="1970500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D80F00D-6DA0-4168-AF0A-0717E9A522E5}"/>
              </a:ext>
            </a:extLst>
          </p:cNvPr>
          <p:cNvGrpSpPr/>
          <p:nvPr/>
        </p:nvGrpSpPr>
        <p:grpSpPr>
          <a:xfrm>
            <a:off x="2423592" y="2864725"/>
            <a:ext cx="7547644" cy="707886"/>
            <a:chOff x="670000" y="1547942"/>
            <a:chExt cx="7547644" cy="707886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32F5BF9-FAE1-4C02-8E64-3F58195C10C1}"/>
                </a:ext>
              </a:extLst>
            </p:cNvPr>
            <p:cNvGrpSpPr/>
            <p:nvPr/>
          </p:nvGrpSpPr>
          <p:grpSpPr>
            <a:xfrm>
              <a:off x="670000" y="1558533"/>
              <a:ext cx="864096" cy="646331"/>
              <a:chOff x="466180" y="1579559"/>
              <a:chExt cx="864096" cy="646331"/>
            </a:xfrm>
          </p:grpSpPr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67F7D570-6A5B-4536-95A5-9DA9D5B9845F}"/>
                  </a:ext>
                </a:extLst>
              </p:cNvPr>
              <p:cNvSpPr/>
              <p:nvPr/>
            </p:nvSpPr>
            <p:spPr>
              <a:xfrm>
                <a:off x="628228" y="1658124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36839F2-F318-41B8-8A46-9A64DA65CDD6}"/>
                  </a:ext>
                </a:extLst>
              </p:cNvPr>
              <p:cNvSpPr txBox="1"/>
              <p:nvPr/>
            </p:nvSpPr>
            <p:spPr>
              <a:xfrm>
                <a:off x="466180" y="1579559"/>
                <a:ext cx="864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latin typeface="+mn-lt"/>
                  </a:rPr>
                  <a:t>2</a:t>
                </a:r>
                <a:endParaRPr lang="zh-TW" altLang="en-US" sz="3600" dirty="0">
                  <a:latin typeface="+mn-lt"/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A9ADF00F-269D-43F4-9238-AEE5E997167E}"/>
                </a:ext>
              </a:extLst>
            </p:cNvPr>
            <p:cNvSpPr txBox="1"/>
            <p:nvPr/>
          </p:nvSpPr>
          <p:spPr>
            <a:xfrm>
              <a:off x="1448892" y="1547942"/>
              <a:ext cx="67687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還要有網銀使用者帳號</a:t>
              </a: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2E0B25F3-7C4A-4D4A-A55E-FC30A7943B43}"/>
              </a:ext>
            </a:extLst>
          </p:cNvPr>
          <p:cNvGrpSpPr/>
          <p:nvPr/>
        </p:nvGrpSpPr>
        <p:grpSpPr>
          <a:xfrm>
            <a:off x="4367510" y="4067619"/>
            <a:ext cx="7549020" cy="707886"/>
            <a:chOff x="670000" y="1547942"/>
            <a:chExt cx="7549020" cy="707886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7216F350-F620-4C8A-8B4C-FA99DAF444EA}"/>
                </a:ext>
              </a:extLst>
            </p:cNvPr>
            <p:cNvGrpSpPr/>
            <p:nvPr/>
          </p:nvGrpSpPr>
          <p:grpSpPr>
            <a:xfrm>
              <a:off x="670000" y="1558533"/>
              <a:ext cx="864096" cy="646331"/>
              <a:chOff x="466180" y="1579559"/>
              <a:chExt cx="864096" cy="646331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EC54C28C-1625-442F-9E66-C0016B45BE7D}"/>
                  </a:ext>
                </a:extLst>
              </p:cNvPr>
              <p:cNvSpPr/>
              <p:nvPr/>
            </p:nvSpPr>
            <p:spPr>
              <a:xfrm>
                <a:off x="628228" y="1658124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D2D442B-C9DA-436A-92EB-47230B8CAD1B}"/>
                  </a:ext>
                </a:extLst>
              </p:cNvPr>
              <p:cNvSpPr txBox="1"/>
              <p:nvPr/>
            </p:nvSpPr>
            <p:spPr>
              <a:xfrm>
                <a:off x="466180" y="1579559"/>
                <a:ext cx="8640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600" dirty="0">
                    <a:latin typeface="+mn-lt"/>
                  </a:rPr>
                  <a:t>3</a:t>
                </a:r>
                <a:endParaRPr lang="zh-TW" altLang="en-US" sz="3600" dirty="0">
                  <a:latin typeface="+mn-lt"/>
                </a:endParaRP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A1762B79-8E50-4842-9C29-D8ECDAD19F71}"/>
                </a:ext>
              </a:extLst>
            </p:cNvPr>
            <p:cNvSpPr txBox="1"/>
            <p:nvPr/>
          </p:nvSpPr>
          <p:spPr>
            <a:xfrm>
              <a:off x="1450268" y="1547942"/>
              <a:ext cx="67687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還要先透過網銀買外幣</a:t>
              </a:r>
            </a:p>
          </p:txBody>
        </p:sp>
      </p:grpSp>
      <p:sp>
        <p:nvSpPr>
          <p:cNvPr id="64" name="Freeform 502">
            <a:extLst>
              <a:ext uri="{FF2B5EF4-FFF2-40B4-BE49-F238E27FC236}">
                <a16:creationId xmlns:a16="http://schemas.microsoft.com/office/drawing/2014/main" id="{AF025419-7E0F-4300-9CCC-FE9B125056E2}"/>
              </a:ext>
            </a:extLst>
          </p:cNvPr>
          <p:cNvSpPr>
            <a:spLocks noEditPoints="1"/>
          </p:cNvSpPr>
          <p:nvPr/>
        </p:nvSpPr>
        <p:spPr bwMode="auto">
          <a:xfrm>
            <a:off x="7709526" y="5280868"/>
            <a:ext cx="1260140" cy="463172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新細明體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50B70FC-5E92-4B3D-86DD-E82B0EAACA1E}"/>
              </a:ext>
            </a:extLst>
          </p:cNvPr>
          <p:cNvSpPr txBox="1"/>
          <p:nvPr/>
        </p:nvSpPr>
        <p:spPr>
          <a:xfrm>
            <a:off x="9061028" y="5147432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-</a:t>
            </a:r>
            <a:r>
              <a:rPr lang="zh-TW" altLang="en-US" sz="4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0.03</a:t>
            </a:r>
            <a:r>
              <a:rPr lang="zh-TW" altLang="en-US" sz="2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網銀折扣</a:t>
            </a:r>
            <a:r>
              <a:rPr lang="en-US" altLang="zh-TW" sz="20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rgbClr val="C00000"/>
              </a:solidFill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13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1B22D-A114-41C9-B0A1-C143FC85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B7B239-E116-4B09-9F8E-055D0790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1" y="0"/>
            <a:ext cx="11104858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840247-5490-4F4E-AC0F-648DE19D9A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8" t="10101" r="7429" b="9050"/>
          <a:stretch/>
        </p:blipFill>
        <p:spPr>
          <a:xfrm>
            <a:off x="3359696" y="2204864"/>
            <a:ext cx="834257" cy="9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57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91B22D-A114-41C9-B0A1-C143FC851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BFF03-6D85-4F13-80A5-E2959D69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58" y="0"/>
            <a:ext cx="1006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4062" y="0"/>
            <a:ext cx="61200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96063" y="0"/>
            <a:ext cx="6120000" cy="685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10852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420415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</a:p>
        </p:txBody>
      </p:sp>
    </p:spTree>
    <p:extLst>
      <p:ext uri="{BB962C8B-B14F-4D97-AF65-F5344CB8AC3E}">
        <p14:creationId xmlns:p14="http://schemas.microsoft.com/office/powerpoint/2010/main" val="199161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02CAD2-029F-4049-8B4F-E0DD7CB3CB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D7C0AEE-E553-4428-BA72-203C232B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548"/>
            <a:ext cx="12192000" cy="6194903"/>
          </a:xfrm>
          <a:prstGeom prst="rect">
            <a:avLst/>
          </a:prstGeom>
        </p:spPr>
      </p:pic>
      <p:sp>
        <p:nvSpPr>
          <p:cNvPr id="7" name="Freeform 502">
            <a:extLst>
              <a:ext uri="{FF2B5EF4-FFF2-40B4-BE49-F238E27FC236}">
                <a16:creationId xmlns:a16="http://schemas.microsoft.com/office/drawing/2014/main" id="{FF5E9624-3DA2-4119-A831-2ADA23C82379}"/>
              </a:ext>
            </a:extLst>
          </p:cNvPr>
          <p:cNvSpPr>
            <a:spLocks noEditPoints="1"/>
          </p:cNvSpPr>
          <p:nvPr/>
        </p:nvSpPr>
        <p:spPr bwMode="auto">
          <a:xfrm>
            <a:off x="3071664" y="4957988"/>
            <a:ext cx="828000" cy="463172"/>
          </a:xfrm>
          <a:custGeom>
            <a:avLst/>
            <a:gdLst>
              <a:gd name="T0" fmla="*/ 685 w 1319"/>
              <a:gd name="T1" fmla="*/ 39 h 237"/>
              <a:gd name="T2" fmla="*/ 684 w 1319"/>
              <a:gd name="T3" fmla="*/ 48 h 237"/>
              <a:gd name="T4" fmla="*/ 686 w 1319"/>
              <a:gd name="T5" fmla="*/ 40 h 237"/>
              <a:gd name="T6" fmla="*/ 689 w 1319"/>
              <a:gd name="T7" fmla="*/ 38 h 237"/>
              <a:gd name="T8" fmla="*/ 1030 w 1319"/>
              <a:gd name="T9" fmla="*/ 43 h 237"/>
              <a:gd name="T10" fmla="*/ 1319 w 1319"/>
              <a:gd name="T11" fmla="*/ 126 h 237"/>
              <a:gd name="T12" fmla="*/ 1278 w 1319"/>
              <a:gd name="T13" fmla="*/ 85 h 237"/>
              <a:gd name="T14" fmla="*/ 1098 w 1319"/>
              <a:gd name="T15" fmla="*/ 53 h 237"/>
              <a:gd name="T16" fmla="*/ 927 w 1319"/>
              <a:gd name="T17" fmla="*/ 38 h 237"/>
              <a:gd name="T18" fmla="*/ 835 w 1319"/>
              <a:gd name="T19" fmla="*/ 36 h 237"/>
              <a:gd name="T20" fmla="*/ 809 w 1319"/>
              <a:gd name="T21" fmla="*/ 36 h 237"/>
              <a:gd name="T22" fmla="*/ 927 w 1319"/>
              <a:gd name="T23" fmla="*/ 39 h 237"/>
              <a:gd name="T24" fmla="*/ 906 w 1319"/>
              <a:gd name="T25" fmla="*/ 40 h 237"/>
              <a:gd name="T26" fmla="*/ 954 w 1319"/>
              <a:gd name="T27" fmla="*/ 43 h 237"/>
              <a:gd name="T28" fmla="*/ 718 w 1319"/>
              <a:gd name="T29" fmla="*/ 40 h 237"/>
              <a:gd name="T30" fmla="*/ 1084 w 1319"/>
              <a:gd name="T31" fmla="*/ 57 h 237"/>
              <a:gd name="T32" fmla="*/ 954 w 1319"/>
              <a:gd name="T33" fmla="*/ 48 h 237"/>
              <a:gd name="T34" fmla="*/ 688 w 1319"/>
              <a:gd name="T35" fmla="*/ 45 h 237"/>
              <a:gd name="T36" fmla="*/ 692 w 1319"/>
              <a:gd name="T37" fmla="*/ 45 h 237"/>
              <a:gd name="T38" fmla="*/ 941 w 1319"/>
              <a:gd name="T39" fmla="*/ 49 h 237"/>
              <a:gd name="T40" fmla="*/ 1142 w 1319"/>
              <a:gd name="T41" fmla="*/ 69 h 237"/>
              <a:gd name="T42" fmla="*/ 1291 w 1319"/>
              <a:gd name="T43" fmla="*/ 105 h 237"/>
              <a:gd name="T44" fmla="*/ 1300 w 1319"/>
              <a:gd name="T45" fmla="*/ 134 h 237"/>
              <a:gd name="T46" fmla="*/ 1171 w 1319"/>
              <a:gd name="T47" fmla="*/ 185 h 237"/>
              <a:gd name="T48" fmla="*/ 765 w 1319"/>
              <a:gd name="T49" fmla="*/ 221 h 237"/>
              <a:gd name="T50" fmla="*/ 244 w 1319"/>
              <a:gd name="T51" fmla="*/ 206 h 237"/>
              <a:gd name="T52" fmla="*/ 14 w 1319"/>
              <a:gd name="T53" fmla="*/ 149 h 237"/>
              <a:gd name="T54" fmla="*/ 350 w 1319"/>
              <a:gd name="T55" fmla="*/ 42 h 237"/>
              <a:gd name="T56" fmla="*/ 774 w 1319"/>
              <a:gd name="T57" fmla="*/ 16 h 237"/>
              <a:gd name="T58" fmla="*/ 1123 w 1319"/>
              <a:gd name="T59" fmla="*/ 36 h 237"/>
              <a:gd name="T60" fmla="*/ 1130 w 1319"/>
              <a:gd name="T61" fmla="*/ 38 h 237"/>
              <a:gd name="T62" fmla="*/ 1137 w 1319"/>
              <a:gd name="T63" fmla="*/ 38 h 237"/>
              <a:gd name="T64" fmla="*/ 1144 w 1319"/>
              <a:gd name="T65" fmla="*/ 33 h 237"/>
              <a:gd name="T66" fmla="*/ 1143 w 1319"/>
              <a:gd name="T67" fmla="*/ 25 h 237"/>
              <a:gd name="T68" fmla="*/ 1137 w 1319"/>
              <a:gd name="T69" fmla="*/ 20 h 237"/>
              <a:gd name="T70" fmla="*/ 1131 w 1319"/>
              <a:gd name="T71" fmla="*/ 19 h 237"/>
              <a:gd name="T72" fmla="*/ 1122 w 1319"/>
              <a:gd name="T73" fmla="*/ 19 h 237"/>
              <a:gd name="T74" fmla="*/ 920 w 1319"/>
              <a:gd name="T75" fmla="*/ 2 h 237"/>
              <a:gd name="T76" fmla="*/ 750 w 1319"/>
              <a:gd name="T77" fmla="*/ 1 h 237"/>
              <a:gd name="T78" fmla="*/ 385 w 1319"/>
              <a:gd name="T79" fmla="*/ 23 h 237"/>
              <a:gd name="T80" fmla="*/ 65 w 1319"/>
              <a:gd name="T81" fmla="*/ 94 h 237"/>
              <a:gd name="T82" fmla="*/ 7 w 1319"/>
              <a:gd name="T83" fmla="*/ 168 h 237"/>
              <a:gd name="T84" fmla="*/ 158 w 1319"/>
              <a:gd name="T85" fmla="*/ 212 h 237"/>
              <a:gd name="T86" fmla="*/ 992 w 1319"/>
              <a:gd name="T87" fmla="*/ 223 h 237"/>
              <a:gd name="T88" fmla="*/ 1284 w 1319"/>
              <a:gd name="T89" fmla="*/ 161 h 237"/>
              <a:gd name="T90" fmla="*/ 1319 w 1319"/>
              <a:gd name="T91" fmla="*/ 126 h 237"/>
              <a:gd name="T92" fmla="*/ 985 w 1319"/>
              <a:gd name="T93" fmla="*/ 52 h 237"/>
              <a:gd name="T94" fmla="*/ 688 w 1319"/>
              <a:gd name="T95" fmla="*/ 44 h 237"/>
              <a:gd name="T96" fmla="*/ 1041 w 1319"/>
              <a:gd name="T97" fmla="*/ 46 h 237"/>
              <a:gd name="T98" fmla="*/ 688 w 1319"/>
              <a:gd name="T99" fmla="*/ 45 h 237"/>
              <a:gd name="T100" fmla="*/ 1270 w 1319"/>
              <a:gd name="T101" fmla="*/ 96 h 237"/>
              <a:gd name="T102" fmla="*/ 688 w 1319"/>
              <a:gd name="T103" fmla="*/ 46 h 237"/>
              <a:gd name="T104" fmla="*/ 769 w 1319"/>
              <a:gd name="T105" fmla="*/ 37 h 237"/>
              <a:gd name="T106" fmla="*/ 926 w 1319"/>
              <a:gd name="T107" fmla="*/ 46 h 237"/>
              <a:gd name="T108" fmla="*/ 986 w 1319"/>
              <a:gd name="T109" fmla="*/ 52 h 237"/>
              <a:gd name="T110" fmla="*/ 687 w 1319"/>
              <a:gd name="T111" fmla="*/ 41 h 237"/>
              <a:gd name="T112" fmla="*/ 689 w 1319"/>
              <a:gd name="T113" fmla="*/ 38 h 237"/>
              <a:gd name="T114" fmla="*/ 689 w 1319"/>
              <a:gd name="T115" fmla="*/ 45 h 237"/>
              <a:gd name="T116" fmla="*/ 688 w 1319"/>
              <a:gd name="T117" fmla="*/ 41 h 237"/>
              <a:gd name="T118" fmla="*/ 689 w 1319"/>
              <a:gd name="T119" fmla="*/ 4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19" h="237">
                <a:moveTo>
                  <a:pt x="686" y="40"/>
                </a:move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5" y="40"/>
                  <a:pt x="684" y="40"/>
                </a:cubicBezTo>
                <a:cubicBezTo>
                  <a:pt x="684" y="40"/>
                  <a:pt x="684" y="40"/>
                  <a:pt x="684" y="40"/>
                </a:cubicBezTo>
                <a:cubicBezTo>
                  <a:pt x="684" y="40"/>
                  <a:pt x="684" y="40"/>
                  <a:pt x="683" y="40"/>
                </a:cubicBezTo>
                <a:cubicBezTo>
                  <a:pt x="684" y="39"/>
                  <a:pt x="685" y="40"/>
                  <a:pt x="685" y="39"/>
                </a:cubicBezTo>
                <a:cubicBezTo>
                  <a:pt x="685" y="39"/>
                  <a:pt x="685" y="39"/>
                  <a:pt x="685" y="39"/>
                </a:cubicBezTo>
                <a:cubicBezTo>
                  <a:pt x="686" y="39"/>
                  <a:pt x="687" y="39"/>
                  <a:pt x="688" y="39"/>
                </a:cubicBezTo>
                <a:cubicBezTo>
                  <a:pt x="687" y="40"/>
                  <a:pt x="686" y="39"/>
                  <a:pt x="686" y="40"/>
                </a:cubicBezTo>
                <a:close/>
                <a:moveTo>
                  <a:pt x="684" y="48"/>
                </a:moveTo>
                <a:cubicBezTo>
                  <a:pt x="685" y="48"/>
                  <a:pt x="685" y="48"/>
                  <a:pt x="685" y="48"/>
                </a:cubicBezTo>
                <a:cubicBezTo>
                  <a:pt x="685" y="48"/>
                  <a:pt x="684" y="48"/>
                  <a:pt x="684" y="4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ubicBezTo>
                  <a:pt x="685" y="46"/>
                  <a:pt x="685" y="46"/>
                  <a:pt x="685" y="46"/>
                </a:cubicBezTo>
                <a:close/>
                <a:moveTo>
                  <a:pt x="686" y="40"/>
                </a:moveTo>
                <a:cubicBezTo>
                  <a:pt x="686" y="40"/>
                  <a:pt x="687" y="40"/>
                  <a:pt x="687" y="40"/>
                </a:cubicBezTo>
                <a:cubicBezTo>
                  <a:pt x="686" y="40"/>
                  <a:pt x="686" y="40"/>
                  <a:pt x="686" y="40"/>
                </a:cubicBezTo>
                <a:cubicBezTo>
                  <a:pt x="686" y="40"/>
                  <a:pt x="686" y="40"/>
                  <a:pt x="686" y="40"/>
                </a:cubicBezTo>
                <a:close/>
                <a:moveTo>
                  <a:pt x="686" y="43"/>
                </a:moveTo>
                <a:cubicBezTo>
                  <a:pt x="686" y="44"/>
                  <a:pt x="686" y="43"/>
                  <a:pt x="686" y="43"/>
                </a:cubicBezTo>
                <a:close/>
                <a:moveTo>
                  <a:pt x="689" y="38"/>
                </a:moveTo>
                <a:cubicBezTo>
                  <a:pt x="688" y="38"/>
                  <a:pt x="688" y="38"/>
                  <a:pt x="688" y="39"/>
                </a:cubicBezTo>
                <a:cubicBezTo>
                  <a:pt x="688" y="39"/>
                  <a:pt x="689" y="39"/>
                  <a:pt x="689" y="38"/>
                </a:cubicBezTo>
                <a:close/>
                <a:moveTo>
                  <a:pt x="685" y="46"/>
                </a:moveTo>
                <a:cubicBezTo>
                  <a:pt x="685" y="46"/>
                  <a:pt x="685" y="46"/>
                  <a:pt x="685" y="46"/>
                </a:cubicBezTo>
                <a:close/>
                <a:moveTo>
                  <a:pt x="685" y="45"/>
                </a:moveTo>
                <a:cubicBezTo>
                  <a:pt x="685" y="45"/>
                  <a:pt x="685" y="45"/>
                  <a:pt x="685" y="45"/>
                </a:cubicBezTo>
                <a:cubicBezTo>
                  <a:pt x="685" y="45"/>
                  <a:pt x="685" y="45"/>
                  <a:pt x="685" y="45"/>
                </a:cubicBezTo>
                <a:close/>
                <a:moveTo>
                  <a:pt x="1030" y="43"/>
                </a:moveTo>
                <a:cubicBezTo>
                  <a:pt x="1023" y="42"/>
                  <a:pt x="1012" y="41"/>
                  <a:pt x="1009" y="41"/>
                </a:cubicBezTo>
                <a:cubicBezTo>
                  <a:pt x="1019" y="42"/>
                  <a:pt x="1026" y="43"/>
                  <a:pt x="1030" y="43"/>
                </a:cubicBezTo>
                <a:close/>
                <a:moveTo>
                  <a:pt x="1122" y="54"/>
                </a:moveTo>
                <a:cubicBezTo>
                  <a:pt x="1109" y="53"/>
                  <a:pt x="1109" y="53"/>
                  <a:pt x="1109" y="53"/>
                </a:cubicBezTo>
                <a:cubicBezTo>
                  <a:pt x="1108" y="53"/>
                  <a:pt x="1118" y="54"/>
                  <a:pt x="1122" y="54"/>
                </a:cubicBezTo>
                <a:close/>
                <a:moveTo>
                  <a:pt x="1319" y="126"/>
                </a:moveTo>
                <a:cubicBezTo>
                  <a:pt x="1319" y="125"/>
                  <a:pt x="1319" y="125"/>
                  <a:pt x="1319" y="125"/>
                </a:cubicBezTo>
                <a:cubicBezTo>
                  <a:pt x="1319" y="124"/>
                  <a:pt x="1319" y="124"/>
                  <a:pt x="1319" y="124"/>
                </a:cubicBezTo>
                <a:cubicBezTo>
                  <a:pt x="1319" y="118"/>
                  <a:pt x="1316" y="112"/>
                  <a:pt x="1313" y="108"/>
                </a:cubicBezTo>
                <a:cubicBezTo>
                  <a:pt x="1309" y="103"/>
                  <a:pt x="1305" y="100"/>
                  <a:pt x="1301" y="97"/>
                </a:cubicBezTo>
                <a:cubicBezTo>
                  <a:pt x="1293" y="91"/>
                  <a:pt x="1285" y="88"/>
                  <a:pt x="1279" y="86"/>
                </a:cubicBezTo>
                <a:cubicBezTo>
                  <a:pt x="1280" y="86"/>
                  <a:pt x="1280" y="86"/>
                  <a:pt x="1278" y="85"/>
                </a:cubicBezTo>
                <a:cubicBezTo>
                  <a:pt x="1272" y="83"/>
                  <a:pt x="1269" y="82"/>
                  <a:pt x="1262" y="80"/>
                </a:cubicBezTo>
                <a:cubicBezTo>
                  <a:pt x="1239" y="73"/>
                  <a:pt x="1219" y="70"/>
                  <a:pt x="1199" y="67"/>
                </a:cubicBezTo>
                <a:cubicBezTo>
                  <a:pt x="1180" y="64"/>
                  <a:pt x="1162" y="61"/>
                  <a:pt x="1142" y="58"/>
                </a:cubicBezTo>
                <a:cubicBezTo>
                  <a:pt x="1137" y="58"/>
                  <a:pt x="1123" y="55"/>
                  <a:pt x="1119" y="55"/>
                </a:cubicBezTo>
                <a:cubicBezTo>
                  <a:pt x="1126" y="56"/>
                  <a:pt x="1135" y="57"/>
                  <a:pt x="1134" y="57"/>
                </a:cubicBezTo>
                <a:cubicBezTo>
                  <a:pt x="1122" y="56"/>
                  <a:pt x="1106" y="54"/>
                  <a:pt x="1098" y="53"/>
                </a:cubicBezTo>
                <a:cubicBezTo>
                  <a:pt x="1083" y="51"/>
                  <a:pt x="1076" y="50"/>
                  <a:pt x="1062" y="49"/>
                </a:cubicBezTo>
                <a:cubicBezTo>
                  <a:pt x="1059" y="48"/>
                  <a:pt x="1065" y="49"/>
                  <a:pt x="1058" y="48"/>
                </a:cubicBezTo>
                <a:cubicBezTo>
                  <a:pt x="1037" y="46"/>
                  <a:pt x="1027" y="45"/>
                  <a:pt x="1008" y="43"/>
                </a:cubicBezTo>
                <a:cubicBezTo>
                  <a:pt x="1003" y="43"/>
                  <a:pt x="980" y="41"/>
                  <a:pt x="974" y="41"/>
                </a:cubicBezTo>
                <a:cubicBezTo>
                  <a:pt x="968" y="40"/>
                  <a:pt x="980" y="41"/>
                  <a:pt x="975" y="41"/>
                </a:cubicBezTo>
                <a:cubicBezTo>
                  <a:pt x="927" y="38"/>
                  <a:pt x="927" y="38"/>
                  <a:pt x="927" y="38"/>
                </a:cubicBezTo>
                <a:cubicBezTo>
                  <a:pt x="923" y="38"/>
                  <a:pt x="920" y="38"/>
                  <a:pt x="914" y="38"/>
                </a:cubicBezTo>
                <a:cubicBezTo>
                  <a:pt x="909" y="37"/>
                  <a:pt x="915" y="37"/>
                  <a:pt x="908" y="37"/>
                </a:cubicBezTo>
                <a:cubicBezTo>
                  <a:pt x="902" y="37"/>
                  <a:pt x="913" y="38"/>
                  <a:pt x="912" y="38"/>
                </a:cubicBezTo>
                <a:cubicBezTo>
                  <a:pt x="903" y="37"/>
                  <a:pt x="905" y="38"/>
                  <a:pt x="900" y="38"/>
                </a:cubicBezTo>
                <a:cubicBezTo>
                  <a:pt x="888" y="37"/>
                  <a:pt x="880" y="37"/>
                  <a:pt x="869" y="37"/>
                </a:cubicBezTo>
                <a:cubicBezTo>
                  <a:pt x="835" y="36"/>
                  <a:pt x="835" y="36"/>
                  <a:pt x="835" y="36"/>
                </a:cubicBezTo>
                <a:cubicBezTo>
                  <a:pt x="811" y="36"/>
                  <a:pt x="811" y="36"/>
                  <a:pt x="811" y="36"/>
                </a:cubicBezTo>
                <a:cubicBezTo>
                  <a:pt x="786" y="36"/>
                  <a:pt x="786" y="36"/>
                  <a:pt x="786" y="36"/>
                </a:cubicBezTo>
                <a:cubicBezTo>
                  <a:pt x="781" y="36"/>
                  <a:pt x="790" y="36"/>
                  <a:pt x="782" y="36"/>
                </a:cubicBezTo>
                <a:cubicBezTo>
                  <a:pt x="749" y="36"/>
                  <a:pt x="716" y="37"/>
                  <a:pt x="692" y="38"/>
                </a:cubicBezTo>
                <a:cubicBezTo>
                  <a:pt x="729" y="36"/>
                  <a:pt x="757" y="36"/>
                  <a:pt x="790" y="36"/>
                </a:cubicBezTo>
                <a:cubicBezTo>
                  <a:pt x="795" y="36"/>
                  <a:pt x="804" y="36"/>
                  <a:pt x="809" y="36"/>
                </a:cubicBezTo>
                <a:cubicBezTo>
                  <a:pt x="811" y="36"/>
                  <a:pt x="804" y="36"/>
                  <a:pt x="811" y="36"/>
                </a:cubicBezTo>
                <a:cubicBezTo>
                  <a:pt x="818" y="36"/>
                  <a:pt x="818" y="36"/>
                  <a:pt x="818" y="36"/>
                </a:cubicBezTo>
                <a:cubicBezTo>
                  <a:pt x="814" y="36"/>
                  <a:pt x="821" y="36"/>
                  <a:pt x="823" y="37"/>
                </a:cubicBezTo>
                <a:cubicBezTo>
                  <a:pt x="851" y="37"/>
                  <a:pt x="873" y="37"/>
                  <a:pt x="898" y="38"/>
                </a:cubicBezTo>
                <a:cubicBezTo>
                  <a:pt x="902" y="38"/>
                  <a:pt x="894" y="38"/>
                  <a:pt x="900" y="38"/>
                </a:cubicBezTo>
                <a:cubicBezTo>
                  <a:pt x="927" y="39"/>
                  <a:pt x="927" y="39"/>
                  <a:pt x="927" y="39"/>
                </a:cubicBezTo>
                <a:cubicBezTo>
                  <a:pt x="930" y="40"/>
                  <a:pt x="937" y="40"/>
                  <a:pt x="933" y="40"/>
                </a:cubicBezTo>
                <a:cubicBezTo>
                  <a:pt x="901" y="38"/>
                  <a:pt x="856" y="37"/>
                  <a:pt x="817" y="37"/>
                </a:cubicBezTo>
                <a:cubicBezTo>
                  <a:pt x="806" y="37"/>
                  <a:pt x="793" y="37"/>
                  <a:pt x="787" y="37"/>
                </a:cubicBezTo>
                <a:cubicBezTo>
                  <a:pt x="804" y="37"/>
                  <a:pt x="818" y="37"/>
                  <a:pt x="833" y="38"/>
                </a:cubicBezTo>
                <a:cubicBezTo>
                  <a:pt x="853" y="38"/>
                  <a:pt x="874" y="38"/>
                  <a:pt x="893" y="39"/>
                </a:cubicBezTo>
                <a:cubicBezTo>
                  <a:pt x="906" y="40"/>
                  <a:pt x="906" y="40"/>
                  <a:pt x="906" y="40"/>
                </a:cubicBezTo>
                <a:cubicBezTo>
                  <a:pt x="920" y="40"/>
                  <a:pt x="920" y="40"/>
                  <a:pt x="920" y="40"/>
                </a:cubicBezTo>
                <a:cubicBezTo>
                  <a:pt x="929" y="41"/>
                  <a:pt x="929" y="41"/>
                  <a:pt x="929" y="41"/>
                </a:cubicBezTo>
                <a:cubicBezTo>
                  <a:pt x="937" y="41"/>
                  <a:pt x="944" y="41"/>
                  <a:pt x="953" y="42"/>
                </a:cubicBezTo>
                <a:cubicBezTo>
                  <a:pt x="968" y="43"/>
                  <a:pt x="983" y="44"/>
                  <a:pt x="999" y="46"/>
                </a:cubicBezTo>
                <a:cubicBezTo>
                  <a:pt x="1002" y="46"/>
                  <a:pt x="1001" y="46"/>
                  <a:pt x="997" y="46"/>
                </a:cubicBezTo>
                <a:cubicBezTo>
                  <a:pt x="977" y="44"/>
                  <a:pt x="974" y="44"/>
                  <a:pt x="954" y="43"/>
                </a:cubicBezTo>
                <a:cubicBezTo>
                  <a:pt x="956" y="43"/>
                  <a:pt x="958" y="43"/>
                  <a:pt x="957" y="43"/>
                </a:cubicBezTo>
                <a:cubicBezTo>
                  <a:pt x="951" y="43"/>
                  <a:pt x="949" y="42"/>
                  <a:pt x="945" y="42"/>
                </a:cubicBezTo>
                <a:cubicBezTo>
                  <a:pt x="960" y="43"/>
                  <a:pt x="958" y="43"/>
                  <a:pt x="953" y="43"/>
                </a:cubicBezTo>
                <a:cubicBezTo>
                  <a:pt x="916" y="41"/>
                  <a:pt x="870" y="39"/>
                  <a:pt x="840" y="39"/>
                </a:cubicBezTo>
                <a:cubicBezTo>
                  <a:pt x="836" y="39"/>
                  <a:pt x="834" y="39"/>
                  <a:pt x="829" y="39"/>
                </a:cubicBezTo>
                <a:cubicBezTo>
                  <a:pt x="794" y="38"/>
                  <a:pt x="755" y="38"/>
                  <a:pt x="718" y="40"/>
                </a:cubicBezTo>
                <a:cubicBezTo>
                  <a:pt x="761" y="39"/>
                  <a:pt x="805" y="38"/>
                  <a:pt x="854" y="39"/>
                </a:cubicBezTo>
                <a:cubicBezTo>
                  <a:pt x="856" y="39"/>
                  <a:pt x="854" y="39"/>
                  <a:pt x="859" y="40"/>
                </a:cubicBezTo>
                <a:cubicBezTo>
                  <a:pt x="880" y="40"/>
                  <a:pt x="904" y="41"/>
                  <a:pt x="920" y="42"/>
                </a:cubicBezTo>
                <a:cubicBezTo>
                  <a:pt x="941" y="44"/>
                  <a:pt x="941" y="44"/>
                  <a:pt x="941" y="44"/>
                </a:cubicBezTo>
                <a:cubicBezTo>
                  <a:pt x="993" y="47"/>
                  <a:pt x="1030" y="51"/>
                  <a:pt x="1079" y="57"/>
                </a:cubicBezTo>
                <a:cubicBezTo>
                  <a:pt x="1079" y="57"/>
                  <a:pt x="1082" y="57"/>
                  <a:pt x="1084" y="57"/>
                </a:cubicBezTo>
                <a:cubicBezTo>
                  <a:pt x="1073" y="57"/>
                  <a:pt x="1073" y="57"/>
                  <a:pt x="1073" y="57"/>
                </a:cubicBezTo>
                <a:cubicBezTo>
                  <a:pt x="1049" y="54"/>
                  <a:pt x="1049" y="54"/>
                  <a:pt x="1049" y="54"/>
                </a:cubicBezTo>
                <a:cubicBezTo>
                  <a:pt x="1008" y="50"/>
                  <a:pt x="950" y="45"/>
                  <a:pt x="898" y="43"/>
                </a:cubicBezTo>
                <a:cubicBezTo>
                  <a:pt x="892" y="43"/>
                  <a:pt x="897" y="43"/>
                  <a:pt x="901" y="44"/>
                </a:cubicBezTo>
                <a:cubicBezTo>
                  <a:pt x="926" y="45"/>
                  <a:pt x="948" y="46"/>
                  <a:pt x="975" y="48"/>
                </a:cubicBezTo>
                <a:cubicBezTo>
                  <a:pt x="984" y="50"/>
                  <a:pt x="974" y="49"/>
                  <a:pt x="954" y="48"/>
                </a:cubicBezTo>
                <a:cubicBezTo>
                  <a:pt x="937" y="47"/>
                  <a:pt x="914" y="45"/>
                  <a:pt x="893" y="45"/>
                </a:cubicBezTo>
                <a:cubicBezTo>
                  <a:pt x="871" y="44"/>
                  <a:pt x="851" y="43"/>
                  <a:pt x="841" y="43"/>
                </a:cubicBezTo>
                <a:cubicBezTo>
                  <a:pt x="791" y="42"/>
                  <a:pt x="742" y="43"/>
                  <a:pt x="693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8" y="45"/>
                  <a:pt x="688" y="45"/>
                  <a:pt x="688" y="45"/>
                </a:cubicBezTo>
                <a:cubicBezTo>
                  <a:pt x="686" y="45"/>
                  <a:pt x="686" y="45"/>
                  <a:pt x="686" y="45"/>
                </a:cubicBezTo>
                <a:cubicBezTo>
                  <a:pt x="686" y="45"/>
                  <a:pt x="687" y="45"/>
                  <a:pt x="688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ubicBezTo>
                  <a:pt x="692" y="45"/>
                  <a:pt x="692" y="45"/>
                  <a:pt x="692" y="45"/>
                </a:cubicBezTo>
                <a:cubicBezTo>
                  <a:pt x="701" y="45"/>
                  <a:pt x="701" y="45"/>
                  <a:pt x="701" y="45"/>
                </a:cubicBezTo>
                <a:cubicBezTo>
                  <a:pt x="701" y="45"/>
                  <a:pt x="703" y="44"/>
                  <a:pt x="707" y="44"/>
                </a:cubicBezTo>
                <a:cubicBezTo>
                  <a:pt x="756" y="43"/>
                  <a:pt x="811" y="43"/>
                  <a:pt x="855" y="43"/>
                </a:cubicBezTo>
                <a:cubicBezTo>
                  <a:pt x="873" y="44"/>
                  <a:pt x="908" y="45"/>
                  <a:pt x="926" y="47"/>
                </a:cubicBezTo>
                <a:cubicBezTo>
                  <a:pt x="922" y="47"/>
                  <a:pt x="907" y="46"/>
                  <a:pt x="888" y="46"/>
                </a:cubicBezTo>
                <a:cubicBezTo>
                  <a:pt x="907" y="46"/>
                  <a:pt x="925" y="48"/>
                  <a:pt x="941" y="49"/>
                </a:cubicBezTo>
                <a:cubicBezTo>
                  <a:pt x="955" y="49"/>
                  <a:pt x="978" y="51"/>
                  <a:pt x="985" y="52"/>
                </a:cubicBezTo>
                <a:cubicBezTo>
                  <a:pt x="986" y="52"/>
                  <a:pt x="984" y="52"/>
                  <a:pt x="985" y="52"/>
                </a:cubicBezTo>
                <a:cubicBezTo>
                  <a:pt x="986" y="52"/>
                  <a:pt x="996" y="53"/>
                  <a:pt x="997" y="53"/>
                </a:cubicBezTo>
                <a:cubicBezTo>
                  <a:pt x="1004" y="53"/>
                  <a:pt x="1003" y="53"/>
                  <a:pt x="1011" y="54"/>
                </a:cubicBezTo>
                <a:cubicBezTo>
                  <a:pt x="1022" y="55"/>
                  <a:pt x="1022" y="55"/>
                  <a:pt x="1029" y="56"/>
                </a:cubicBezTo>
                <a:cubicBezTo>
                  <a:pt x="1067" y="59"/>
                  <a:pt x="1104" y="64"/>
                  <a:pt x="1142" y="69"/>
                </a:cubicBezTo>
                <a:cubicBezTo>
                  <a:pt x="1154" y="71"/>
                  <a:pt x="1154" y="71"/>
                  <a:pt x="1154" y="71"/>
                </a:cubicBezTo>
                <a:cubicBezTo>
                  <a:pt x="1158" y="72"/>
                  <a:pt x="1155" y="72"/>
                  <a:pt x="1159" y="72"/>
                </a:cubicBezTo>
                <a:cubicBezTo>
                  <a:pt x="1162" y="73"/>
                  <a:pt x="1161" y="72"/>
                  <a:pt x="1165" y="73"/>
                </a:cubicBezTo>
                <a:cubicBezTo>
                  <a:pt x="1179" y="75"/>
                  <a:pt x="1196" y="78"/>
                  <a:pt x="1211" y="81"/>
                </a:cubicBezTo>
                <a:cubicBezTo>
                  <a:pt x="1229" y="84"/>
                  <a:pt x="1249" y="88"/>
                  <a:pt x="1267" y="94"/>
                </a:cubicBezTo>
                <a:cubicBezTo>
                  <a:pt x="1275" y="97"/>
                  <a:pt x="1284" y="101"/>
                  <a:pt x="1291" y="105"/>
                </a:cubicBezTo>
                <a:cubicBezTo>
                  <a:pt x="1298" y="109"/>
                  <a:pt x="1303" y="114"/>
                  <a:pt x="1305" y="119"/>
                </a:cubicBezTo>
                <a:cubicBezTo>
                  <a:pt x="1306" y="122"/>
                  <a:pt x="1306" y="121"/>
                  <a:pt x="1306" y="121"/>
                </a:cubicBezTo>
                <a:cubicBezTo>
                  <a:pt x="1306" y="121"/>
                  <a:pt x="1306" y="121"/>
                  <a:pt x="1307" y="124"/>
                </a:cubicBezTo>
                <a:cubicBezTo>
                  <a:pt x="1307" y="125"/>
                  <a:pt x="1307" y="126"/>
                  <a:pt x="1307" y="126"/>
                </a:cubicBezTo>
                <a:cubicBezTo>
                  <a:pt x="1307" y="127"/>
                  <a:pt x="1306" y="127"/>
                  <a:pt x="1306" y="128"/>
                </a:cubicBezTo>
                <a:cubicBezTo>
                  <a:pt x="1304" y="130"/>
                  <a:pt x="1302" y="132"/>
                  <a:pt x="1300" y="134"/>
                </a:cubicBezTo>
                <a:cubicBezTo>
                  <a:pt x="1296" y="138"/>
                  <a:pt x="1291" y="142"/>
                  <a:pt x="1285" y="145"/>
                </a:cubicBezTo>
                <a:cubicBezTo>
                  <a:pt x="1274" y="152"/>
                  <a:pt x="1262" y="158"/>
                  <a:pt x="1250" y="163"/>
                </a:cubicBezTo>
                <a:cubicBezTo>
                  <a:pt x="1247" y="164"/>
                  <a:pt x="1244" y="165"/>
                  <a:pt x="1241" y="166"/>
                </a:cubicBezTo>
                <a:cubicBezTo>
                  <a:pt x="1231" y="169"/>
                  <a:pt x="1231" y="169"/>
                  <a:pt x="1231" y="169"/>
                </a:cubicBezTo>
                <a:cubicBezTo>
                  <a:pt x="1224" y="171"/>
                  <a:pt x="1218" y="173"/>
                  <a:pt x="1211" y="175"/>
                </a:cubicBezTo>
                <a:cubicBezTo>
                  <a:pt x="1198" y="178"/>
                  <a:pt x="1184" y="182"/>
                  <a:pt x="1171" y="185"/>
                </a:cubicBezTo>
                <a:cubicBezTo>
                  <a:pt x="1167" y="186"/>
                  <a:pt x="1170" y="185"/>
                  <a:pt x="1164" y="186"/>
                </a:cubicBezTo>
                <a:cubicBezTo>
                  <a:pt x="1156" y="188"/>
                  <a:pt x="1158" y="188"/>
                  <a:pt x="1152" y="189"/>
                </a:cubicBezTo>
                <a:cubicBezTo>
                  <a:pt x="1147" y="190"/>
                  <a:pt x="1144" y="191"/>
                  <a:pt x="1141" y="191"/>
                </a:cubicBezTo>
                <a:cubicBezTo>
                  <a:pt x="1110" y="197"/>
                  <a:pt x="1078" y="201"/>
                  <a:pt x="1045" y="205"/>
                </a:cubicBezTo>
                <a:cubicBezTo>
                  <a:pt x="1013" y="208"/>
                  <a:pt x="980" y="210"/>
                  <a:pt x="947" y="213"/>
                </a:cubicBezTo>
                <a:cubicBezTo>
                  <a:pt x="885" y="217"/>
                  <a:pt x="823" y="220"/>
                  <a:pt x="765" y="221"/>
                </a:cubicBezTo>
                <a:cubicBezTo>
                  <a:pt x="719" y="222"/>
                  <a:pt x="675" y="223"/>
                  <a:pt x="633" y="222"/>
                </a:cubicBezTo>
                <a:cubicBezTo>
                  <a:pt x="578" y="222"/>
                  <a:pt x="530" y="221"/>
                  <a:pt x="478" y="219"/>
                </a:cubicBezTo>
                <a:cubicBezTo>
                  <a:pt x="441" y="218"/>
                  <a:pt x="400" y="216"/>
                  <a:pt x="368" y="214"/>
                </a:cubicBezTo>
                <a:cubicBezTo>
                  <a:pt x="350" y="214"/>
                  <a:pt x="350" y="214"/>
                  <a:pt x="350" y="214"/>
                </a:cubicBezTo>
                <a:cubicBezTo>
                  <a:pt x="321" y="212"/>
                  <a:pt x="321" y="212"/>
                  <a:pt x="321" y="212"/>
                </a:cubicBezTo>
                <a:cubicBezTo>
                  <a:pt x="296" y="210"/>
                  <a:pt x="270" y="209"/>
                  <a:pt x="244" y="206"/>
                </a:cubicBezTo>
                <a:cubicBezTo>
                  <a:pt x="215" y="204"/>
                  <a:pt x="188" y="201"/>
                  <a:pt x="160" y="198"/>
                </a:cubicBezTo>
                <a:cubicBezTo>
                  <a:pt x="144" y="196"/>
                  <a:pt x="129" y="194"/>
                  <a:pt x="114" y="191"/>
                </a:cubicBezTo>
                <a:cubicBezTo>
                  <a:pt x="103" y="189"/>
                  <a:pt x="93" y="187"/>
                  <a:pt x="82" y="185"/>
                </a:cubicBezTo>
                <a:cubicBezTo>
                  <a:pt x="68" y="182"/>
                  <a:pt x="53" y="178"/>
                  <a:pt x="40" y="172"/>
                </a:cubicBezTo>
                <a:cubicBezTo>
                  <a:pt x="33" y="170"/>
                  <a:pt x="26" y="166"/>
                  <a:pt x="22" y="163"/>
                </a:cubicBezTo>
                <a:cubicBezTo>
                  <a:pt x="17" y="159"/>
                  <a:pt x="14" y="154"/>
                  <a:pt x="14" y="149"/>
                </a:cubicBezTo>
                <a:cubicBezTo>
                  <a:pt x="14" y="144"/>
                  <a:pt x="19" y="137"/>
                  <a:pt x="26" y="131"/>
                </a:cubicBezTo>
                <a:cubicBezTo>
                  <a:pt x="33" y="126"/>
                  <a:pt x="41" y="121"/>
                  <a:pt x="50" y="117"/>
                </a:cubicBezTo>
                <a:cubicBezTo>
                  <a:pt x="67" y="108"/>
                  <a:pt x="85" y="101"/>
                  <a:pt x="103" y="95"/>
                </a:cubicBezTo>
                <a:cubicBezTo>
                  <a:pt x="144" y="82"/>
                  <a:pt x="195" y="70"/>
                  <a:pt x="235" y="61"/>
                </a:cubicBezTo>
                <a:cubicBezTo>
                  <a:pt x="268" y="55"/>
                  <a:pt x="302" y="49"/>
                  <a:pt x="340" y="44"/>
                </a:cubicBezTo>
                <a:cubicBezTo>
                  <a:pt x="350" y="42"/>
                  <a:pt x="350" y="42"/>
                  <a:pt x="350" y="42"/>
                </a:cubicBezTo>
                <a:cubicBezTo>
                  <a:pt x="407" y="35"/>
                  <a:pt x="471" y="28"/>
                  <a:pt x="517" y="25"/>
                </a:cubicBezTo>
                <a:cubicBezTo>
                  <a:pt x="534" y="24"/>
                  <a:pt x="549" y="23"/>
                  <a:pt x="565" y="22"/>
                </a:cubicBezTo>
                <a:cubicBezTo>
                  <a:pt x="583" y="21"/>
                  <a:pt x="599" y="20"/>
                  <a:pt x="616" y="19"/>
                </a:cubicBezTo>
                <a:cubicBezTo>
                  <a:pt x="632" y="19"/>
                  <a:pt x="632" y="19"/>
                  <a:pt x="632" y="19"/>
                </a:cubicBezTo>
                <a:cubicBezTo>
                  <a:pt x="649" y="18"/>
                  <a:pt x="666" y="17"/>
                  <a:pt x="684" y="17"/>
                </a:cubicBezTo>
                <a:cubicBezTo>
                  <a:pt x="712" y="16"/>
                  <a:pt x="742" y="16"/>
                  <a:pt x="774" y="16"/>
                </a:cubicBezTo>
                <a:cubicBezTo>
                  <a:pt x="799" y="16"/>
                  <a:pt x="836" y="16"/>
                  <a:pt x="864" y="16"/>
                </a:cubicBezTo>
                <a:cubicBezTo>
                  <a:pt x="912" y="18"/>
                  <a:pt x="961" y="19"/>
                  <a:pt x="1010" y="23"/>
                </a:cubicBezTo>
                <a:cubicBezTo>
                  <a:pt x="1026" y="24"/>
                  <a:pt x="1041" y="26"/>
                  <a:pt x="1058" y="27"/>
                </a:cubicBezTo>
                <a:cubicBezTo>
                  <a:pt x="1075" y="29"/>
                  <a:pt x="1096" y="31"/>
                  <a:pt x="1117" y="35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3" y="36"/>
                  <a:pt x="1123" y="36"/>
                  <a:pt x="1123" y="36"/>
                </a:cubicBezTo>
                <a:cubicBezTo>
                  <a:pt x="1124" y="36"/>
                  <a:pt x="1124" y="36"/>
                  <a:pt x="1124" y="36"/>
                </a:cubicBezTo>
                <a:cubicBezTo>
                  <a:pt x="1125" y="36"/>
                  <a:pt x="1125" y="36"/>
                  <a:pt x="1125" y="36"/>
                </a:cubicBezTo>
                <a:cubicBezTo>
                  <a:pt x="1125" y="36"/>
                  <a:pt x="1127" y="36"/>
                  <a:pt x="1127" y="37"/>
                </a:cubicBezTo>
                <a:cubicBezTo>
                  <a:pt x="1127" y="38"/>
                  <a:pt x="1128" y="36"/>
                  <a:pt x="1129" y="37"/>
                </a:cubicBezTo>
                <a:cubicBezTo>
                  <a:pt x="1129" y="37"/>
                  <a:pt x="1129" y="37"/>
                  <a:pt x="1129" y="38"/>
                </a:cubicBezTo>
                <a:cubicBezTo>
                  <a:pt x="1129" y="38"/>
                  <a:pt x="1129" y="38"/>
                  <a:pt x="1130" y="38"/>
                </a:cubicBezTo>
                <a:cubicBezTo>
                  <a:pt x="1130" y="38"/>
                  <a:pt x="1130" y="39"/>
                  <a:pt x="1131" y="39"/>
                </a:cubicBezTo>
                <a:cubicBezTo>
                  <a:pt x="1131" y="39"/>
                  <a:pt x="1131" y="39"/>
                  <a:pt x="1131" y="39"/>
                </a:cubicBezTo>
                <a:cubicBezTo>
                  <a:pt x="1132" y="39"/>
                  <a:pt x="1132" y="39"/>
                  <a:pt x="1133" y="39"/>
                </a:cubicBezTo>
                <a:cubicBezTo>
                  <a:pt x="1133" y="39"/>
                  <a:pt x="1134" y="39"/>
                  <a:pt x="1134" y="39"/>
                </a:cubicBezTo>
                <a:cubicBezTo>
                  <a:pt x="1135" y="39"/>
                  <a:pt x="1135" y="39"/>
                  <a:pt x="1135" y="39"/>
                </a:cubicBezTo>
                <a:cubicBezTo>
                  <a:pt x="1136" y="39"/>
                  <a:pt x="1136" y="39"/>
                  <a:pt x="1137" y="38"/>
                </a:cubicBezTo>
                <a:cubicBezTo>
                  <a:pt x="1137" y="38"/>
                  <a:pt x="1138" y="38"/>
                  <a:pt x="1138" y="38"/>
                </a:cubicBezTo>
                <a:cubicBezTo>
                  <a:pt x="1138" y="38"/>
                  <a:pt x="1139" y="38"/>
                  <a:pt x="1139" y="38"/>
                </a:cubicBezTo>
                <a:cubicBezTo>
                  <a:pt x="1140" y="37"/>
                  <a:pt x="1141" y="36"/>
                  <a:pt x="1142" y="36"/>
                </a:cubicBezTo>
                <a:cubicBezTo>
                  <a:pt x="1142" y="36"/>
                  <a:pt x="1142" y="35"/>
                  <a:pt x="1143" y="35"/>
                </a:cubicBezTo>
                <a:cubicBezTo>
                  <a:pt x="1143" y="35"/>
                  <a:pt x="1143" y="35"/>
                  <a:pt x="1143" y="35"/>
                </a:cubicBezTo>
                <a:cubicBezTo>
                  <a:pt x="1143" y="34"/>
                  <a:pt x="1143" y="33"/>
                  <a:pt x="1144" y="33"/>
                </a:cubicBezTo>
                <a:cubicBezTo>
                  <a:pt x="1144" y="33"/>
                  <a:pt x="1144" y="33"/>
                  <a:pt x="1144" y="33"/>
                </a:cubicBezTo>
                <a:cubicBezTo>
                  <a:pt x="1144" y="32"/>
                  <a:pt x="1144" y="31"/>
                  <a:pt x="1144" y="30"/>
                </a:cubicBezTo>
                <a:cubicBezTo>
                  <a:pt x="1144" y="29"/>
                  <a:pt x="1144" y="28"/>
                  <a:pt x="1144" y="28"/>
                </a:cubicBezTo>
                <a:cubicBezTo>
                  <a:pt x="1144" y="28"/>
                  <a:pt x="1144" y="27"/>
                  <a:pt x="1144" y="27"/>
                </a:cubicBezTo>
                <a:cubicBezTo>
                  <a:pt x="1144" y="26"/>
                  <a:pt x="1143" y="26"/>
                  <a:pt x="1143" y="26"/>
                </a:cubicBezTo>
                <a:cubicBezTo>
                  <a:pt x="1143" y="25"/>
                  <a:pt x="1143" y="25"/>
                  <a:pt x="1143" y="25"/>
                </a:cubicBezTo>
                <a:cubicBezTo>
                  <a:pt x="1143" y="25"/>
                  <a:pt x="1142" y="24"/>
                  <a:pt x="1142" y="24"/>
                </a:cubicBezTo>
                <a:cubicBezTo>
                  <a:pt x="1142" y="24"/>
                  <a:pt x="1142" y="24"/>
                  <a:pt x="1142" y="24"/>
                </a:cubicBezTo>
                <a:cubicBezTo>
                  <a:pt x="1141" y="23"/>
                  <a:pt x="1141" y="22"/>
                  <a:pt x="1140" y="22"/>
                </a:cubicBezTo>
                <a:cubicBezTo>
                  <a:pt x="1140" y="22"/>
                  <a:pt x="1139" y="21"/>
                  <a:pt x="1139" y="21"/>
                </a:cubicBezTo>
                <a:cubicBezTo>
                  <a:pt x="1138" y="21"/>
                  <a:pt x="1137" y="21"/>
                  <a:pt x="1137" y="20"/>
                </a:cubicBezTo>
                <a:cubicBezTo>
                  <a:pt x="1137" y="20"/>
                  <a:pt x="1137" y="20"/>
                  <a:pt x="1137" y="20"/>
                </a:cubicBezTo>
                <a:cubicBezTo>
                  <a:pt x="1137" y="20"/>
                  <a:pt x="1136" y="20"/>
                  <a:pt x="1136" y="20"/>
                </a:cubicBezTo>
                <a:cubicBezTo>
                  <a:pt x="1136" y="20"/>
                  <a:pt x="1135" y="20"/>
                  <a:pt x="1135" y="20"/>
                </a:cubicBezTo>
                <a:cubicBezTo>
                  <a:pt x="1135" y="20"/>
                  <a:pt x="1134" y="19"/>
                  <a:pt x="1134" y="19"/>
                </a:cubicBezTo>
                <a:cubicBezTo>
                  <a:pt x="1134" y="19"/>
                  <a:pt x="1134" y="20"/>
                  <a:pt x="1133" y="20"/>
                </a:cubicBezTo>
                <a:cubicBezTo>
                  <a:pt x="1133" y="20"/>
                  <a:pt x="1132" y="19"/>
                  <a:pt x="1132" y="19"/>
                </a:cubicBezTo>
                <a:cubicBezTo>
                  <a:pt x="1131" y="19"/>
                  <a:pt x="1131" y="19"/>
                  <a:pt x="1131" y="19"/>
                </a:cubicBezTo>
                <a:cubicBezTo>
                  <a:pt x="1131" y="19"/>
                  <a:pt x="1130" y="19"/>
                  <a:pt x="1130" y="20"/>
                </a:cubicBezTo>
                <a:cubicBezTo>
                  <a:pt x="1130" y="20"/>
                  <a:pt x="1128" y="19"/>
                  <a:pt x="1127" y="20"/>
                </a:cubicBezTo>
                <a:cubicBezTo>
                  <a:pt x="1127" y="19"/>
                  <a:pt x="1127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6" y="19"/>
                  <a:pt x="1126" y="19"/>
                  <a:pt x="1126" y="19"/>
                </a:cubicBezTo>
                <a:cubicBezTo>
                  <a:pt x="1122" y="19"/>
                  <a:pt x="1122" y="19"/>
                  <a:pt x="1122" y="19"/>
                </a:cubicBezTo>
                <a:cubicBezTo>
                  <a:pt x="1103" y="16"/>
                  <a:pt x="1103" y="16"/>
                  <a:pt x="1103" y="16"/>
                </a:cubicBezTo>
                <a:cubicBezTo>
                  <a:pt x="1098" y="15"/>
                  <a:pt x="1092" y="15"/>
                  <a:pt x="1087" y="14"/>
                </a:cubicBezTo>
                <a:cubicBezTo>
                  <a:pt x="1078" y="13"/>
                  <a:pt x="1067" y="12"/>
                  <a:pt x="1056" y="11"/>
                </a:cubicBezTo>
                <a:cubicBezTo>
                  <a:pt x="1037" y="9"/>
                  <a:pt x="1021" y="8"/>
                  <a:pt x="1005" y="7"/>
                </a:cubicBezTo>
                <a:cubicBezTo>
                  <a:pt x="981" y="5"/>
                  <a:pt x="964" y="4"/>
                  <a:pt x="944" y="3"/>
                </a:cubicBezTo>
                <a:cubicBezTo>
                  <a:pt x="920" y="2"/>
                  <a:pt x="920" y="2"/>
                  <a:pt x="920" y="2"/>
                </a:cubicBezTo>
                <a:cubicBezTo>
                  <a:pt x="898" y="2"/>
                  <a:pt x="898" y="2"/>
                  <a:pt x="898" y="2"/>
                </a:cubicBezTo>
                <a:cubicBezTo>
                  <a:pt x="875" y="1"/>
                  <a:pt x="875" y="1"/>
                  <a:pt x="875" y="1"/>
                </a:cubicBezTo>
                <a:cubicBezTo>
                  <a:pt x="860" y="1"/>
                  <a:pt x="860" y="1"/>
                  <a:pt x="860" y="1"/>
                </a:cubicBezTo>
                <a:cubicBezTo>
                  <a:pt x="844" y="0"/>
                  <a:pt x="844" y="0"/>
                  <a:pt x="844" y="0"/>
                </a:cubicBezTo>
                <a:cubicBezTo>
                  <a:pt x="824" y="0"/>
                  <a:pt x="824" y="0"/>
                  <a:pt x="824" y="0"/>
                </a:cubicBezTo>
                <a:cubicBezTo>
                  <a:pt x="800" y="0"/>
                  <a:pt x="773" y="0"/>
                  <a:pt x="750" y="1"/>
                </a:cubicBezTo>
                <a:cubicBezTo>
                  <a:pt x="708" y="1"/>
                  <a:pt x="671" y="2"/>
                  <a:pt x="622" y="4"/>
                </a:cubicBezTo>
                <a:cubicBezTo>
                  <a:pt x="587" y="6"/>
                  <a:pt x="587" y="6"/>
                  <a:pt x="587" y="6"/>
                </a:cubicBezTo>
                <a:cubicBezTo>
                  <a:pt x="584" y="6"/>
                  <a:pt x="584" y="6"/>
                  <a:pt x="580" y="6"/>
                </a:cubicBezTo>
                <a:cubicBezTo>
                  <a:pt x="554" y="7"/>
                  <a:pt x="527" y="10"/>
                  <a:pt x="500" y="11"/>
                </a:cubicBezTo>
                <a:cubicBezTo>
                  <a:pt x="497" y="12"/>
                  <a:pt x="497" y="12"/>
                  <a:pt x="497" y="12"/>
                </a:cubicBezTo>
                <a:cubicBezTo>
                  <a:pt x="460" y="14"/>
                  <a:pt x="414" y="19"/>
                  <a:pt x="385" y="23"/>
                </a:cubicBezTo>
                <a:cubicBezTo>
                  <a:pt x="363" y="25"/>
                  <a:pt x="337" y="29"/>
                  <a:pt x="309" y="33"/>
                </a:cubicBezTo>
                <a:cubicBezTo>
                  <a:pt x="297" y="35"/>
                  <a:pt x="284" y="37"/>
                  <a:pt x="272" y="39"/>
                </a:cubicBezTo>
                <a:cubicBezTo>
                  <a:pt x="249" y="44"/>
                  <a:pt x="218" y="50"/>
                  <a:pt x="196" y="55"/>
                </a:cubicBezTo>
                <a:cubicBezTo>
                  <a:pt x="176" y="60"/>
                  <a:pt x="176" y="60"/>
                  <a:pt x="176" y="60"/>
                </a:cubicBezTo>
                <a:cubicBezTo>
                  <a:pt x="164" y="63"/>
                  <a:pt x="152" y="66"/>
                  <a:pt x="139" y="69"/>
                </a:cubicBezTo>
                <a:cubicBezTo>
                  <a:pt x="115" y="76"/>
                  <a:pt x="89" y="84"/>
                  <a:pt x="65" y="94"/>
                </a:cubicBezTo>
                <a:cubicBezTo>
                  <a:pt x="53" y="99"/>
                  <a:pt x="41" y="104"/>
                  <a:pt x="30" y="111"/>
                </a:cubicBezTo>
                <a:cubicBezTo>
                  <a:pt x="25" y="114"/>
                  <a:pt x="19" y="118"/>
                  <a:pt x="15" y="122"/>
                </a:cubicBezTo>
                <a:cubicBezTo>
                  <a:pt x="10" y="127"/>
                  <a:pt x="5" y="131"/>
                  <a:pt x="2" y="138"/>
                </a:cubicBezTo>
                <a:cubicBezTo>
                  <a:pt x="1" y="142"/>
                  <a:pt x="0" y="146"/>
                  <a:pt x="0" y="151"/>
                </a:cubicBezTo>
                <a:cubicBezTo>
                  <a:pt x="0" y="155"/>
                  <a:pt x="1" y="159"/>
                  <a:pt x="3" y="163"/>
                </a:cubicBezTo>
                <a:cubicBezTo>
                  <a:pt x="4" y="165"/>
                  <a:pt x="6" y="166"/>
                  <a:pt x="7" y="168"/>
                </a:cubicBezTo>
                <a:cubicBezTo>
                  <a:pt x="8" y="169"/>
                  <a:pt x="10" y="171"/>
                  <a:pt x="11" y="172"/>
                </a:cubicBezTo>
                <a:cubicBezTo>
                  <a:pt x="14" y="175"/>
                  <a:pt x="17" y="177"/>
                  <a:pt x="21" y="179"/>
                </a:cubicBezTo>
                <a:cubicBezTo>
                  <a:pt x="33" y="186"/>
                  <a:pt x="45" y="190"/>
                  <a:pt x="58" y="193"/>
                </a:cubicBezTo>
                <a:cubicBezTo>
                  <a:pt x="70" y="197"/>
                  <a:pt x="83" y="200"/>
                  <a:pt x="95" y="202"/>
                </a:cubicBezTo>
                <a:cubicBezTo>
                  <a:pt x="101" y="203"/>
                  <a:pt x="108" y="204"/>
                  <a:pt x="113" y="205"/>
                </a:cubicBezTo>
                <a:cubicBezTo>
                  <a:pt x="128" y="208"/>
                  <a:pt x="142" y="210"/>
                  <a:pt x="158" y="212"/>
                </a:cubicBezTo>
                <a:cubicBezTo>
                  <a:pt x="197" y="217"/>
                  <a:pt x="236" y="220"/>
                  <a:pt x="272" y="223"/>
                </a:cubicBezTo>
                <a:cubicBezTo>
                  <a:pt x="318" y="226"/>
                  <a:pt x="386" y="230"/>
                  <a:pt x="440" y="232"/>
                </a:cubicBezTo>
                <a:cubicBezTo>
                  <a:pt x="452" y="232"/>
                  <a:pt x="464" y="233"/>
                  <a:pt x="476" y="233"/>
                </a:cubicBezTo>
                <a:cubicBezTo>
                  <a:pt x="515" y="234"/>
                  <a:pt x="564" y="235"/>
                  <a:pt x="605" y="236"/>
                </a:cubicBezTo>
                <a:cubicBezTo>
                  <a:pt x="690" y="237"/>
                  <a:pt x="777" y="235"/>
                  <a:pt x="863" y="231"/>
                </a:cubicBezTo>
                <a:cubicBezTo>
                  <a:pt x="906" y="229"/>
                  <a:pt x="950" y="227"/>
                  <a:pt x="992" y="223"/>
                </a:cubicBezTo>
                <a:cubicBezTo>
                  <a:pt x="1035" y="220"/>
                  <a:pt x="1078" y="216"/>
                  <a:pt x="1120" y="209"/>
                </a:cubicBezTo>
                <a:cubicBezTo>
                  <a:pt x="1133" y="207"/>
                  <a:pt x="1153" y="203"/>
                  <a:pt x="1164" y="200"/>
                </a:cubicBezTo>
                <a:cubicBezTo>
                  <a:pt x="1167" y="200"/>
                  <a:pt x="1174" y="198"/>
                  <a:pt x="1180" y="197"/>
                </a:cubicBezTo>
                <a:cubicBezTo>
                  <a:pt x="1201" y="191"/>
                  <a:pt x="1226" y="184"/>
                  <a:pt x="1252" y="176"/>
                </a:cubicBezTo>
                <a:cubicBezTo>
                  <a:pt x="1259" y="174"/>
                  <a:pt x="1274" y="167"/>
                  <a:pt x="1282" y="162"/>
                </a:cubicBezTo>
                <a:cubicBezTo>
                  <a:pt x="1286" y="160"/>
                  <a:pt x="1277" y="165"/>
                  <a:pt x="1284" y="161"/>
                </a:cubicBezTo>
                <a:cubicBezTo>
                  <a:pt x="1288" y="159"/>
                  <a:pt x="1294" y="155"/>
                  <a:pt x="1301" y="150"/>
                </a:cubicBezTo>
                <a:cubicBezTo>
                  <a:pt x="1304" y="148"/>
                  <a:pt x="1308" y="145"/>
                  <a:pt x="1311" y="141"/>
                </a:cubicBezTo>
                <a:cubicBezTo>
                  <a:pt x="1313" y="139"/>
                  <a:pt x="1315" y="137"/>
                  <a:pt x="1317" y="134"/>
                </a:cubicBezTo>
                <a:cubicBezTo>
                  <a:pt x="1317" y="133"/>
                  <a:pt x="1318" y="132"/>
                  <a:pt x="1319" y="130"/>
                </a:cubicBezTo>
                <a:cubicBezTo>
                  <a:pt x="1319" y="129"/>
                  <a:pt x="1319" y="128"/>
                  <a:pt x="1319" y="127"/>
                </a:cubicBezTo>
                <a:cubicBezTo>
                  <a:pt x="1319" y="126"/>
                  <a:pt x="1319" y="126"/>
                  <a:pt x="1319" y="126"/>
                </a:cubicBezTo>
                <a:close/>
                <a:moveTo>
                  <a:pt x="1104" y="52"/>
                </a:moveTo>
                <a:cubicBezTo>
                  <a:pt x="1102" y="51"/>
                  <a:pt x="1092" y="50"/>
                  <a:pt x="1091" y="50"/>
                </a:cubicBezTo>
                <a:cubicBezTo>
                  <a:pt x="1095" y="50"/>
                  <a:pt x="1103" y="52"/>
                  <a:pt x="1104" y="52"/>
                </a:cubicBezTo>
                <a:close/>
                <a:moveTo>
                  <a:pt x="985" y="52"/>
                </a:moveTo>
                <a:cubicBezTo>
                  <a:pt x="985" y="52"/>
                  <a:pt x="985" y="52"/>
                  <a:pt x="985" y="52"/>
                </a:cubicBezTo>
                <a:cubicBezTo>
                  <a:pt x="985" y="52"/>
                  <a:pt x="985" y="52"/>
                  <a:pt x="985" y="52"/>
                </a:cubicBezTo>
                <a:close/>
                <a:moveTo>
                  <a:pt x="689" y="44"/>
                </a:moveTo>
                <a:cubicBezTo>
                  <a:pt x="689" y="43"/>
                  <a:pt x="688" y="44"/>
                  <a:pt x="688" y="43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9" y="43"/>
                  <a:pt x="687" y="43"/>
                  <a:pt x="687" y="43"/>
                </a:cubicBezTo>
                <a:cubicBezTo>
                  <a:pt x="687" y="43"/>
                  <a:pt x="688" y="44"/>
                  <a:pt x="688" y="43"/>
                </a:cubicBezTo>
                <a:cubicBezTo>
                  <a:pt x="688" y="43"/>
                  <a:pt x="688" y="43"/>
                  <a:pt x="688" y="44"/>
                </a:cubicBezTo>
                <a:cubicBezTo>
                  <a:pt x="688" y="44"/>
                  <a:pt x="688" y="43"/>
                  <a:pt x="688" y="43"/>
                </a:cubicBezTo>
                <a:cubicBezTo>
                  <a:pt x="688" y="44"/>
                  <a:pt x="688" y="44"/>
                  <a:pt x="688" y="44"/>
                </a:cubicBezTo>
                <a:cubicBezTo>
                  <a:pt x="689" y="44"/>
                  <a:pt x="689" y="44"/>
                  <a:pt x="689" y="44"/>
                </a:cubicBezTo>
                <a:close/>
                <a:moveTo>
                  <a:pt x="1041" y="46"/>
                </a:moveTo>
                <a:cubicBezTo>
                  <a:pt x="1044" y="47"/>
                  <a:pt x="1051" y="47"/>
                  <a:pt x="1053" y="48"/>
                </a:cubicBezTo>
                <a:cubicBezTo>
                  <a:pt x="1049" y="47"/>
                  <a:pt x="1042" y="46"/>
                  <a:pt x="1041" y="46"/>
                </a:cubicBezTo>
                <a:close/>
                <a:moveTo>
                  <a:pt x="689" y="39"/>
                </a:moveTo>
                <a:cubicBezTo>
                  <a:pt x="689" y="39"/>
                  <a:pt x="688" y="39"/>
                  <a:pt x="688" y="39"/>
                </a:cubicBezTo>
                <a:cubicBezTo>
                  <a:pt x="689" y="39"/>
                  <a:pt x="689" y="39"/>
                  <a:pt x="689" y="39"/>
                </a:cubicBezTo>
                <a:close/>
                <a:moveTo>
                  <a:pt x="688" y="45"/>
                </a:moveTo>
                <a:cubicBezTo>
                  <a:pt x="688" y="45"/>
                  <a:pt x="688" y="45"/>
                  <a:pt x="687" y="45"/>
                </a:cubicBezTo>
                <a:cubicBezTo>
                  <a:pt x="688" y="45"/>
                  <a:pt x="688" y="45"/>
                  <a:pt x="688" y="45"/>
                </a:cubicBezTo>
                <a:close/>
                <a:moveTo>
                  <a:pt x="863" y="47"/>
                </a:moveTo>
                <a:cubicBezTo>
                  <a:pt x="849" y="46"/>
                  <a:pt x="839" y="46"/>
                  <a:pt x="830" y="46"/>
                </a:cubicBezTo>
                <a:cubicBezTo>
                  <a:pt x="838" y="46"/>
                  <a:pt x="848" y="46"/>
                  <a:pt x="853" y="47"/>
                </a:cubicBezTo>
                <a:cubicBezTo>
                  <a:pt x="855" y="46"/>
                  <a:pt x="860" y="47"/>
                  <a:pt x="863" y="47"/>
                </a:cubicBezTo>
                <a:close/>
                <a:moveTo>
                  <a:pt x="1279" y="100"/>
                </a:moveTo>
                <a:cubicBezTo>
                  <a:pt x="1276" y="98"/>
                  <a:pt x="1271" y="96"/>
                  <a:pt x="1270" y="96"/>
                </a:cubicBezTo>
                <a:cubicBezTo>
                  <a:pt x="1274" y="98"/>
                  <a:pt x="1277" y="99"/>
                  <a:pt x="1279" y="100"/>
                </a:cubicBezTo>
                <a:close/>
                <a:moveTo>
                  <a:pt x="688" y="39"/>
                </a:move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ubicBezTo>
                  <a:pt x="688" y="39"/>
                  <a:pt x="688" y="39"/>
                  <a:pt x="688" y="39"/>
                </a:cubicBezTo>
                <a:close/>
                <a:moveTo>
                  <a:pt x="688" y="46"/>
                </a:moveTo>
                <a:cubicBezTo>
                  <a:pt x="688" y="46"/>
                  <a:pt x="689" y="46"/>
                  <a:pt x="689" y="46"/>
                </a:cubicBezTo>
                <a:cubicBezTo>
                  <a:pt x="688" y="46"/>
                  <a:pt x="688" y="46"/>
                  <a:pt x="688" y="46"/>
                </a:cubicBezTo>
                <a:close/>
                <a:moveTo>
                  <a:pt x="769" y="37"/>
                </a:moveTo>
                <a:cubicBezTo>
                  <a:pt x="762" y="37"/>
                  <a:pt x="762" y="37"/>
                  <a:pt x="762" y="37"/>
                </a:cubicBezTo>
                <a:cubicBezTo>
                  <a:pt x="761" y="37"/>
                  <a:pt x="762" y="37"/>
                  <a:pt x="763" y="37"/>
                </a:cubicBezTo>
                <a:cubicBezTo>
                  <a:pt x="768" y="37"/>
                  <a:pt x="769" y="37"/>
                  <a:pt x="769" y="37"/>
                </a:cubicBezTo>
                <a:close/>
                <a:moveTo>
                  <a:pt x="923" y="41"/>
                </a:moveTo>
                <a:cubicBezTo>
                  <a:pt x="912" y="40"/>
                  <a:pt x="912" y="40"/>
                  <a:pt x="912" y="40"/>
                </a:cubicBezTo>
                <a:cubicBezTo>
                  <a:pt x="907" y="40"/>
                  <a:pt x="879" y="39"/>
                  <a:pt x="882" y="39"/>
                </a:cubicBezTo>
                <a:cubicBezTo>
                  <a:pt x="899" y="40"/>
                  <a:pt x="924" y="41"/>
                  <a:pt x="938" y="42"/>
                </a:cubicBezTo>
                <a:cubicBezTo>
                  <a:pt x="933" y="41"/>
                  <a:pt x="928" y="41"/>
                  <a:pt x="923" y="41"/>
                </a:cubicBezTo>
                <a:close/>
                <a:moveTo>
                  <a:pt x="926" y="46"/>
                </a:moveTo>
                <a:cubicBezTo>
                  <a:pt x="967" y="48"/>
                  <a:pt x="967" y="48"/>
                  <a:pt x="967" y="48"/>
                </a:cubicBezTo>
                <a:cubicBezTo>
                  <a:pt x="954" y="47"/>
                  <a:pt x="939" y="46"/>
                  <a:pt x="926" y="46"/>
                </a:cubicBezTo>
                <a:close/>
                <a:moveTo>
                  <a:pt x="683" y="48"/>
                </a:moveTo>
                <a:cubicBezTo>
                  <a:pt x="683" y="48"/>
                  <a:pt x="683" y="48"/>
                  <a:pt x="683" y="48"/>
                </a:cubicBezTo>
                <a:close/>
                <a:moveTo>
                  <a:pt x="985" y="52"/>
                </a:moveTo>
                <a:cubicBezTo>
                  <a:pt x="985" y="52"/>
                  <a:pt x="986" y="52"/>
                  <a:pt x="986" y="52"/>
                </a:cubicBezTo>
                <a:cubicBezTo>
                  <a:pt x="986" y="52"/>
                  <a:pt x="985" y="52"/>
                  <a:pt x="985" y="52"/>
                </a:cubicBezTo>
                <a:close/>
                <a:moveTo>
                  <a:pt x="687" y="40"/>
                </a:moveTo>
                <a:cubicBezTo>
                  <a:pt x="687" y="40"/>
                  <a:pt x="687" y="40"/>
                  <a:pt x="687" y="40"/>
                </a:cubicBezTo>
                <a:cubicBezTo>
                  <a:pt x="687" y="40"/>
                  <a:pt x="687" y="40"/>
                  <a:pt x="687" y="40"/>
                </a:cubicBezTo>
                <a:close/>
                <a:moveTo>
                  <a:pt x="687" y="41"/>
                </a:moveTo>
                <a:cubicBezTo>
                  <a:pt x="687" y="41"/>
                  <a:pt x="687" y="41"/>
                  <a:pt x="687" y="41"/>
                </a:cubicBezTo>
                <a:cubicBezTo>
                  <a:pt x="687" y="41"/>
                  <a:pt x="687" y="41"/>
                  <a:pt x="687" y="41"/>
                </a:cubicBezTo>
                <a:close/>
                <a:moveTo>
                  <a:pt x="689" y="38"/>
                </a:move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89" y="38"/>
                  <a:pt x="689" y="38"/>
                </a:cubicBezTo>
                <a:cubicBezTo>
                  <a:pt x="689" y="38"/>
                  <a:pt x="690" y="38"/>
                  <a:pt x="690" y="38"/>
                </a:cubicBezTo>
                <a:cubicBezTo>
                  <a:pt x="689" y="38"/>
                  <a:pt x="689" y="38"/>
                  <a:pt x="689" y="38"/>
                </a:cubicBezTo>
                <a:close/>
                <a:moveTo>
                  <a:pt x="689" y="45"/>
                </a:moveTo>
                <a:cubicBezTo>
                  <a:pt x="689" y="44"/>
                  <a:pt x="689" y="45"/>
                  <a:pt x="689" y="45"/>
                </a:cubicBezTo>
                <a:cubicBezTo>
                  <a:pt x="689" y="45"/>
                  <a:pt x="689" y="45"/>
                  <a:pt x="689" y="45"/>
                </a:cubicBezTo>
                <a:close/>
                <a:moveTo>
                  <a:pt x="688" y="39"/>
                </a:moveTo>
                <a:cubicBezTo>
                  <a:pt x="688" y="39"/>
                  <a:pt x="687" y="38"/>
                  <a:pt x="687" y="39"/>
                </a:cubicBezTo>
                <a:cubicBezTo>
                  <a:pt x="687" y="39"/>
                  <a:pt x="688" y="39"/>
                  <a:pt x="688" y="39"/>
                </a:cubicBez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7" y="41"/>
                  <a:pt x="688" y="41"/>
                  <a:pt x="688" y="41"/>
                </a:cubicBezTo>
                <a:close/>
                <a:moveTo>
                  <a:pt x="699" y="40"/>
                </a:moveTo>
                <a:cubicBezTo>
                  <a:pt x="689" y="41"/>
                  <a:pt x="689" y="41"/>
                  <a:pt x="689" y="41"/>
                </a:cubicBezTo>
                <a:cubicBezTo>
                  <a:pt x="689" y="41"/>
                  <a:pt x="688" y="41"/>
                  <a:pt x="688" y="41"/>
                </a:cubicBezTo>
                <a:cubicBezTo>
                  <a:pt x="688" y="41"/>
                  <a:pt x="689" y="41"/>
                  <a:pt x="689" y="41"/>
                </a:cubicBezTo>
                <a:cubicBezTo>
                  <a:pt x="689" y="41"/>
                  <a:pt x="689" y="41"/>
                  <a:pt x="689" y="41"/>
                </a:cubicBezTo>
                <a:lnTo>
                  <a:pt x="699" y="40"/>
                </a:lnTo>
                <a:close/>
                <a:moveTo>
                  <a:pt x="688" y="41"/>
                </a:move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ubicBezTo>
                  <a:pt x="688" y="41"/>
                  <a:pt x="688" y="41"/>
                  <a:pt x="688" y="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00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5" y="116632"/>
            <a:ext cx="1199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  <a:r>
              <a:rPr lang="zh-TW" altLang="en-US" sz="4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800" b="1" u="sng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先用網銀換，再到分行領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9DCC6D2-7B1C-47C3-BBD2-C1C876F5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02" y="2582800"/>
            <a:ext cx="1760310" cy="183016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B6DFBCC-9339-4F17-9F84-CA344A6524C6}"/>
              </a:ext>
            </a:extLst>
          </p:cNvPr>
          <p:cNvGrpSpPr/>
          <p:nvPr/>
        </p:nvGrpSpPr>
        <p:grpSpPr>
          <a:xfrm>
            <a:off x="7231512" y="2758174"/>
            <a:ext cx="1334097" cy="2014831"/>
            <a:chOff x="6499472" y="1703448"/>
            <a:chExt cx="1334097" cy="2014831"/>
          </a:xfrm>
        </p:grpSpPr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07AF40D-9C68-4C49-8732-0EF324DAA3C3}"/>
                </a:ext>
              </a:extLst>
            </p:cNvPr>
            <p:cNvSpPr txBox="1"/>
            <p:nvPr/>
          </p:nvSpPr>
          <p:spPr>
            <a:xfrm>
              <a:off x="6702163" y="3348947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+mn-lt"/>
                </a:rPr>
                <a:t>Roger</a:t>
              </a:r>
              <a:endParaRPr lang="zh-TW" altLang="en-US" dirty="0">
                <a:latin typeface="+mn-lt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02B1956-50CA-4395-8BA2-444A6CC9DA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9472" y="1703448"/>
              <a:ext cx="1334097" cy="1830165"/>
              <a:chOff x="5581650" y="2538412"/>
              <a:chExt cx="1298392" cy="1781175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A2D7583F-DD8D-4AEA-80DC-14CE5247F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650" y="2538412"/>
                <a:ext cx="1028700" cy="1781175"/>
              </a:xfrm>
              <a:prstGeom prst="rect">
                <a:avLst/>
              </a:prstGeom>
            </p:spPr>
          </p:pic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B5752AF0-64F9-4835-9006-289968CDB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88031">
                <a:off x="6412042" y="3100868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966DB90-A192-4F04-910A-311F9E26A867}"/>
              </a:ext>
            </a:extLst>
          </p:cNvPr>
          <p:cNvGrpSpPr/>
          <p:nvPr/>
        </p:nvGrpSpPr>
        <p:grpSpPr>
          <a:xfrm>
            <a:off x="8651905" y="2223581"/>
            <a:ext cx="3348751" cy="1417168"/>
            <a:chOff x="1523112" y="1195994"/>
            <a:chExt cx="3348751" cy="1417168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27ECB2B-0208-4C18-B829-E46EC15D37C2}"/>
                </a:ext>
              </a:extLst>
            </p:cNvPr>
            <p:cNvSpPr txBox="1"/>
            <p:nvPr/>
          </p:nvSpPr>
          <p:spPr>
            <a:xfrm>
              <a:off x="1782100" y="1458791"/>
              <a:ext cx="2990268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Hi 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美女，我要從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外幣帳戶領 </a:t>
              </a:r>
              <a:r>
                <a:rPr lang="en-US" altLang="zh-TW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1,000 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元美金</a:t>
              </a:r>
              <a:endParaRPr lang="zh-TW" altLang="en-US" sz="2000" dirty="0">
                <a:solidFill>
                  <a:schemeClr val="accent5">
                    <a:lumMod val="50000"/>
                  </a:schemeClr>
                </a:solidFill>
                <a:latin typeface="+mn-lt"/>
                <a:ea typeface="微軟正黑體" pitchFamily="34" charset="-120"/>
              </a:endParaRPr>
            </a:p>
          </p:txBody>
        </p:sp>
        <p:sp>
          <p:nvSpPr>
            <p:cNvPr id="21" name="橢圓形圖說文字 103">
              <a:extLst>
                <a:ext uri="{FF2B5EF4-FFF2-40B4-BE49-F238E27FC236}">
                  <a16:creationId xmlns:a16="http://schemas.microsoft.com/office/drawing/2014/main" id="{0BE00595-EF3F-4BA0-B8FA-1555FDB49EC3}"/>
                </a:ext>
              </a:extLst>
            </p:cNvPr>
            <p:cNvSpPr/>
            <p:nvPr/>
          </p:nvSpPr>
          <p:spPr>
            <a:xfrm>
              <a:off x="1523112" y="1195994"/>
              <a:ext cx="3348751" cy="1417168"/>
            </a:xfrm>
            <a:prstGeom prst="wedgeEllipseCallout">
              <a:avLst>
                <a:gd name="adj1" fmla="val -61156"/>
                <a:gd name="adj2" fmla="val 17383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F55586F1-2DC9-4921-B7A3-AF9BBDED8BFD}"/>
              </a:ext>
            </a:extLst>
          </p:cNvPr>
          <p:cNvGrpSpPr/>
          <p:nvPr/>
        </p:nvGrpSpPr>
        <p:grpSpPr>
          <a:xfrm>
            <a:off x="2225032" y="1268760"/>
            <a:ext cx="3528392" cy="1837265"/>
            <a:chOff x="678445" y="1204896"/>
            <a:chExt cx="3528392" cy="1837265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80FD6F5-3427-4C4C-B49B-599D3429BA3C}"/>
                </a:ext>
              </a:extLst>
            </p:cNvPr>
            <p:cNvSpPr txBox="1"/>
            <p:nvPr/>
          </p:nvSpPr>
          <p:spPr>
            <a:xfrm>
              <a:off x="1083905" y="1499727"/>
              <a:ext cx="2792608" cy="1246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Hey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 </a:t>
              </a:r>
              <a:r>
                <a:rPr lang="en-US" altLang="zh-TW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Man</a:t>
              </a:r>
              <a:r>
                <a:rPr lang="zh-TW" altLang="en-US" sz="2000" dirty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微軟正黑體" pitchFamily="34" charset="-120"/>
                </a:rPr>
                <a:t>！因為你是行員，所以領外幣</a:t>
              </a:r>
              <a:r>
                <a:rPr lang="zh-TW" altLang="en-US" sz="2000" dirty="0">
                  <a:solidFill>
                    <a:srgbClr val="C00000"/>
                  </a:solidFill>
                  <a:latin typeface="+mn-lt"/>
                  <a:ea typeface="微軟正黑體" pitchFamily="34" charset="-120"/>
                </a:rPr>
                <a:t>不需要額外的手續費</a:t>
              </a:r>
            </a:p>
          </p:txBody>
        </p:sp>
        <p:sp>
          <p:nvSpPr>
            <p:cNvPr id="24" name="橢圓形圖說文字 103">
              <a:extLst>
                <a:ext uri="{FF2B5EF4-FFF2-40B4-BE49-F238E27FC236}">
                  <a16:creationId xmlns:a16="http://schemas.microsoft.com/office/drawing/2014/main" id="{13AE135F-53D2-4B53-8D3A-8720BA47B8F0}"/>
                </a:ext>
              </a:extLst>
            </p:cNvPr>
            <p:cNvSpPr/>
            <p:nvPr/>
          </p:nvSpPr>
          <p:spPr>
            <a:xfrm>
              <a:off x="678445" y="1204896"/>
              <a:ext cx="3528392" cy="1837265"/>
            </a:xfrm>
            <a:prstGeom prst="wedgeEllipseCallout">
              <a:avLst>
                <a:gd name="adj1" fmla="val 48981"/>
                <a:gd name="adj2" fmla="val 48256"/>
              </a:avLst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51EB6E20-F814-4C7E-A3F5-786589A9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034" y="5085184"/>
            <a:ext cx="4955629" cy="135232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37A7F78-A631-44BB-A8A2-B4B2D3962372}"/>
              </a:ext>
            </a:extLst>
          </p:cNvPr>
          <p:cNvSpPr txBox="1"/>
          <p:nvPr/>
        </p:nvSpPr>
        <p:spPr>
          <a:xfrm>
            <a:off x="191344" y="4092700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如果你不是行員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4A4198-7388-499E-9B65-406D844B222B}"/>
              </a:ext>
            </a:extLst>
          </p:cNvPr>
          <p:cNvSpPr txBox="1"/>
          <p:nvPr/>
        </p:nvSpPr>
        <p:spPr>
          <a:xfrm>
            <a:off x="222300" y="4919423"/>
            <a:ext cx="108732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8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還是要負擔手續費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最低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100 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元起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手續費計算方式為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  <a:p>
            <a:pPr>
              <a:lnSpc>
                <a:spcPct val="125000"/>
              </a:lnSpc>
            </a:pP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美元現鈔價格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- 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美元即期價格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+mn-lt"/>
                <a:ea typeface="微軟正黑體" panose="020B0604030504040204" pitchFamily="34" charset="-120"/>
              </a:rPr>
              <a:t>x </a:t>
            </a:r>
            <a:r>
              <a:rPr lang="zh-TW" altLang="en-US" sz="2800" dirty="0">
                <a:latin typeface="+mn-lt"/>
                <a:ea typeface="微軟正黑體" panose="020B0604030504040204" pitchFamily="34" charset="-120"/>
              </a:rPr>
              <a:t>兌換美金</a:t>
            </a:r>
            <a:endParaRPr lang="en-US" altLang="zh-TW" sz="28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8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5" y="116632"/>
            <a:ext cx="11999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台外幣存款帳號</a:t>
            </a:r>
            <a:endParaRPr lang="zh-TW" altLang="en-US" sz="3200" b="1" u="sng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D38C03-7AC2-402F-9BB3-73E2825EBD2B}"/>
              </a:ext>
            </a:extLst>
          </p:cNvPr>
          <p:cNvSpPr txBox="1"/>
          <p:nvPr/>
        </p:nvSpPr>
        <p:spPr>
          <a:xfrm>
            <a:off x="1487488" y="2134622"/>
            <a:ext cx="943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>
                <a:solidFill>
                  <a:srgbClr val="C00000"/>
                </a:solidFill>
                <a:latin typeface="+mn-lt"/>
              </a:rPr>
              <a:t>214</a:t>
            </a:r>
            <a:r>
              <a:rPr lang="en-US" altLang="zh-TW" sz="9600" dirty="0">
                <a:latin typeface="+mn-lt"/>
              </a:rPr>
              <a:t> </a:t>
            </a:r>
            <a:r>
              <a:rPr lang="zh-TW" altLang="en-US" sz="9600" dirty="0">
                <a:latin typeface="+mn-lt"/>
              </a:rPr>
              <a:t> </a:t>
            </a:r>
            <a:r>
              <a:rPr lang="en-US" altLang="zh-TW" sz="9600" dirty="0">
                <a:solidFill>
                  <a:srgbClr val="0070C0"/>
                </a:solidFill>
                <a:latin typeface="+mn-lt"/>
              </a:rPr>
              <a:t>506</a:t>
            </a:r>
            <a:r>
              <a:rPr lang="zh-TW" altLang="en-US" sz="9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sz="9600" dirty="0">
                <a:latin typeface="+mn-lt"/>
              </a:rPr>
              <a:t> </a:t>
            </a:r>
            <a:r>
              <a:rPr lang="en-US" altLang="zh-TW" sz="9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123456</a:t>
            </a:r>
            <a:endParaRPr lang="zh-TW" altLang="en-US" sz="9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FC0FBFF-8BBE-43E7-80C2-9E923E92C817}"/>
              </a:ext>
            </a:extLst>
          </p:cNvPr>
          <p:cNvSpPr txBox="1"/>
          <p:nvPr/>
        </p:nvSpPr>
        <p:spPr>
          <a:xfrm>
            <a:off x="1487488" y="4241829"/>
            <a:ext cx="9433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>
                <a:solidFill>
                  <a:srgbClr val="C00000"/>
                </a:solidFill>
                <a:latin typeface="+mn-lt"/>
              </a:rPr>
              <a:t>218</a:t>
            </a:r>
            <a:r>
              <a:rPr lang="en-US" altLang="zh-TW" sz="9600" dirty="0">
                <a:latin typeface="+mn-lt"/>
              </a:rPr>
              <a:t> </a:t>
            </a:r>
            <a:r>
              <a:rPr lang="zh-TW" altLang="en-US" sz="9600" dirty="0">
                <a:latin typeface="+mn-lt"/>
              </a:rPr>
              <a:t> </a:t>
            </a:r>
            <a:r>
              <a:rPr lang="en-US" altLang="zh-TW" sz="9600" dirty="0">
                <a:solidFill>
                  <a:srgbClr val="0070C0"/>
                </a:solidFill>
                <a:latin typeface="+mn-lt"/>
              </a:rPr>
              <a:t>051</a:t>
            </a:r>
            <a:r>
              <a:rPr lang="zh-TW" altLang="en-US" sz="96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altLang="zh-TW" sz="9600" dirty="0">
                <a:latin typeface="+mn-lt"/>
              </a:rPr>
              <a:t> </a:t>
            </a:r>
            <a:r>
              <a:rPr lang="en-US" altLang="zh-TW" sz="9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123456</a:t>
            </a:r>
            <a:endParaRPr lang="zh-TW" altLang="en-US" sz="9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B245ED-11CC-4107-A1FA-9C0E4164E428}"/>
              </a:ext>
            </a:extLst>
          </p:cNvPr>
          <p:cNvSpPr txBox="1"/>
          <p:nvPr/>
        </p:nvSpPr>
        <p:spPr>
          <a:xfrm>
            <a:off x="2164166" y="3501082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新泰分行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D6AB3A-BB22-4653-8877-6FBDDCD6F78E}"/>
              </a:ext>
            </a:extLst>
          </p:cNvPr>
          <p:cNvSpPr txBox="1"/>
          <p:nvPr/>
        </p:nvSpPr>
        <p:spPr>
          <a:xfrm>
            <a:off x="2164166" y="5631631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營業部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2E60189-BE68-4FC3-AB18-9325373167CC}"/>
              </a:ext>
            </a:extLst>
          </p:cNvPr>
          <p:cNvSpPr txBox="1"/>
          <p:nvPr/>
        </p:nvSpPr>
        <p:spPr>
          <a:xfrm>
            <a:off x="1966144" y="1514475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分行代號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03219AA-88F0-402A-9424-6805651F162D}"/>
              </a:ext>
            </a:extLst>
          </p:cNvPr>
          <p:cNvSpPr txBox="1"/>
          <p:nvPr/>
        </p:nvSpPr>
        <p:spPr>
          <a:xfrm>
            <a:off x="4232300" y="3501082"/>
            <a:ext cx="211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活期儲蓄存款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64FA11E-DF55-4431-9DC5-C907ED256B9E}"/>
              </a:ext>
            </a:extLst>
          </p:cNvPr>
          <p:cNvSpPr txBox="1"/>
          <p:nvPr/>
        </p:nvSpPr>
        <p:spPr>
          <a:xfrm>
            <a:off x="4553130" y="5631631"/>
            <a:ext cx="147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行員存款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9D8B0B0-9C3E-4D54-957A-51C98FAE170A}"/>
              </a:ext>
            </a:extLst>
          </p:cNvPr>
          <p:cNvSpPr txBox="1"/>
          <p:nvPr/>
        </p:nvSpPr>
        <p:spPr>
          <a:xfrm>
            <a:off x="4355108" y="1514475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會計科目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6675D5F-5288-4DD7-A202-C6ADA7B52AF6}"/>
              </a:ext>
            </a:extLst>
          </p:cNvPr>
          <p:cNvSpPr txBox="1"/>
          <p:nvPr/>
        </p:nvSpPr>
        <p:spPr>
          <a:xfrm>
            <a:off x="7286228" y="1514475"/>
            <a:ext cx="248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 </a:t>
            </a: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序號</a:t>
            </a:r>
          </a:p>
        </p:txBody>
      </p:sp>
    </p:spTree>
    <p:extLst>
      <p:ext uri="{BB962C8B-B14F-4D97-AF65-F5344CB8AC3E}">
        <p14:creationId xmlns:p14="http://schemas.microsoft.com/office/powerpoint/2010/main" val="117458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0" grpId="0"/>
      <p:bldP spid="32" grpId="0"/>
      <p:bldP spid="33" grpId="0"/>
      <p:bldP spid="34" grpId="0"/>
      <p:bldP spid="36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4062" y="0"/>
            <a:ext cx="61200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96063" y="0"/>
            <a:ext cx="6120000" cy="6858000"/>
          </a:xfrm>
          <a:prstGeom prst="rect">
            <a:avLst/>
          </a:prstGeom>
          <a:solidFill>
            <a:srgbClr val="6DC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668758-1D79-4FCC-88B6-E1ABED34B762}"/>
              </a:ext>
            </a:extLst>
          </p:cNvPr>
          <p:cNvSpPr txBox="1"/>
          <p:nvPr/>
        </p:nvSpPr>
        <p:spPr>
          <a:xfrm>
            <a:off x="304915" y="47667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432B6C-4482-4A3B-901B-EAE5F2C3EB3D}"/>
              </a:ext>
            </a:extLst>
          </p:cNvPr>
          <p:cNvSpPr txBox="1"/>
          <p:nvPr/>
        </p:nvSpPr>
        <p:spPr>
          <a:xfrm>
            <a:off x="6414478" y="47667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2969458-2D83-45C3-9B91-A0CE655EE079}"/>
              </a:ext>
            </a:extLst>
          </p:cNvPr>
          <p:cNvGrpSpPr/>
          <p:nvPr/>
        </p:nvGrpSpPr>
        <p:grpSpPr>
          <a:xfrm>
            <a:off x="631462" y="2060992"/>
            <a:ext cx="4528434" cy="1296000"/>
            <a:chOff x="23509" y="2590304"/>
            <a:chExt cx="4528434" cy="1296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AD53420-864E-4CF1-9F4B-ACC96D0FC04A}"/>
                </a:ext>
              </a:extLst>
            </p:cNvPr>
            <p:cNvSpPr/>
            <p:nvPr/>
          </p:nvSpPr>
          <p:spPr bwMode="auto">
            <a:xfrm>
              <a:off x="375943" y="2590304"/>
              <a:ext cx="4176000" cy="1296000"/>
            </a:xfrm>
            <a:prstGeom prst="rect">
              <a:avLst/>
            </a:prstGeom>
            <a:solidFill>
              <a:srgbClr val="AE4F0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3" name="文字方塊 54">
              <a:extLst>
                <a:ext uri="{FF2B5EF4-FFF2-40B4-BE49-F238E27FC236}">
                  <a16:creationId xmlns:a16="http://schemas.microsoft.com/office/drawing/2014/main" id="{8AF72573-BAC9-4963-803B-8A19ECF6D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" y="2708920"/>
              <a:ext cx="241278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活期性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存款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0BA67E6-30FF-4EFA-B594-BEE19D291DF2}"/>
                </a:ext>
              </a:extLst>
            </p:cNvPr>
            <p:cNvSpPr txBox="1"/>
            <p:nvPr/>
          </p:nvSpPr>
          <p:spPr>
            <a:xfrm>
              <a:off x="2299031" y="2732137"/>
              <a:ext cx="21596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活期存款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活期儲蓄存款</a:t>
              </a:r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7DBDA082-4481-42BF-9269-802256E1D21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26252" y="3243700"/>
              <a:ext cx="90000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DC55BD9-A352-46E8-B65A-9F6330F25630}"/>
              </a:ext>
            </a:extLst>
          </p:cNvPr>
          <p:cNvGrpSpPr/>
          <p:nvPr/>
        </p:nvGrpSpPr>
        <p:grpSpPr>
          <a:xfrm>
            <a:off x="631462" y="3609164"/>
            <a:ext cx="4528434" cy="1296000"/>
            <a:chOff x="23509" y="2590304"/>
            <a:chExt cx="4528434" cy="1296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6613F7F-FDEF-40E7-A4B8-E314214E74C3}"/>
                </a:ext>
              </a:extLst>
            </p:cNvPr>
            <p:cNvSpPr/>
            <p:nvPr/>
          </p:nvSpPr>
          <p:spPr bwMode="auto">
            <a:xfrm>
              <a:off x="375943" y="2590304"/>
              <a:ext cx="4176000" cy="1296000"/>
            </a:xfrm>
            <a:prstGeom prst="rect">
              <a:avLst/>
            </a:prstGeom>
            <a:solidFill>
              <a:srgbClr val="AE4F0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31" name="文字方塊 54">
              <a:extLst>
                <a:ext uri="{FF2B5EF4-FFF2-40B4-BE49-F238E27FC236}">
                  <a16:creationId xmlns:a16="http://schemas.microsoft.com/office/drawing/2014/main" id="{BAF1F3DE-5D2A-4EB8-86F5-3BB5BDD4E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" y="2708920"/>
              <a:ext cx="241278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定期性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存款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50BE8A5-E3E0-4CEB-A994-DDB0AAFC3724}"/>
                </a:ext>
              </a:extLst>
            </p:cNvPr>
            <p:cNvSpPr txBox="1"/>
            <p:nvPr/>
          </p:nvSpPr>
          <p:spPr>
            <a:xfrm>
              <a:off x="2299031" y="2732137"/>
              <a:ext cx="2159652" cy="97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定期存款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定期儲蓄存款</a:t>
              </a:r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88E474AE-6D1C-45CB-B249-8DA5AF1684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626252" y="3243700"/>
              <a:ext cx="90000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E1B6D6E-5465-48FC-9F81-85B14C5E4015}"/>
              </a:ext>
            </a:extLst>
          </p:cNvPr>
          <p:cNvGrpSpPr/>
          <p:nvPr/>
        </p:nvGrpSpPr>
        <p:grpSpPr>
          <a:xfrm>
            <a:off x="983896" y="5157336"/>
            <a:ext cx="4176000" cy="1296000"/>
            <a:chOff x="552162" y="5301208"/>
            <a:chExt cx="4176000" cy="12960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44B3110-9CFA-4211-8476-CFDBBAF7CBD8}"/>
                </a:ext>
              </a:extLst>
            </p:cNvPr>
            <p:cNvSpPr/>
            <p:nvPr/>
          </p:nvSpPr>
          <p:spPr bwMode="auto">
            <a:xfrm>
              <a:off x="552162" y="5301208"/>
              <a:ext cx="4176000" cy="1296000"/>
            </a:xfrm>
            <a:prstGeom prst="rect">
              <a:avLst/>
            </a:prstGeom>
            <a:solidFill>
              <a:srgbClr val="AE4F0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36" name="文字方塊 54">
              <a:extLst>
                <a:ext uri="{FF2B5EF4-FFF2-40B4-BE49-F238E27FC236}">
                  <a16:creationId xmlns:a16="http://schemas.microsoft.com/office/drawing/2014/main" id="{50B1AD76-2F6B-4D77-96BD-609ABA921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771" y="5656821"/>
              <a:ext cx="241278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支票存款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F7A83273-73F0-4803-A7CE-FC190DDCCF0B}"/>
              </a:ext>
            </a:extLst>
          </p:cNvPr>
          <p:cNvGrpSpPr/>
          <p:nvPr/>
        </p:nvGrpSpPr>
        <p:grpSpPr>
          <a:xfrm>
            <a:off x="6744072" y="2060992"/>
            <a:ext cx="4531509" cy="1296000"/>
            <a:chOff x="6744072" y="2060992"/>
            <a:chExt cx="4531509" cy="129600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CC0BC35-E306-4BFE-97F7-FFB44A94328F}"/>
                </a:ext>
              </a:extLst>
            </p:cNvPr>
            <p:cNvSpPr/>
            <p:nvPr/>
          </p:nvSpPr>
          <p:spPr bwMode="auto">
            <a:xfrm>
              <a:off x="7099581" y="2060992"/>
              <a:ext cx="4176000" cy="1296000"/>
            </a:xfrm>
            <a:prstGeom prst="rect">
              <a:avLst/>
            </a:prstGeom>
            <a:solidFill>
              <a:srgbClr val="00518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41" name="文字方塊 54">
              <a:extLst>
                <a:ext uri="{FF2B5EF4-FFF2-40B4-BE49-F238E27FC236}">
                  <a16:creationId xmlns:a16="http://schemas.microsoft.com/office/drawing/2014/main" id="{BDE94C79-00CE-4BC5-B04A-EE92FF196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4072" y="2399477"/>
              <a:ext cx="241278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b="1" dirty="0">
                  <a:solidFill>
                    <a:srgbClr val="93FFFF"/>
                  </a:solidFill>
                  <a:latin typeface="+mn-lt"/>
                  <a:ea typeface="微軟正黑體" panose="020B0604030504040204" pitchFamily="34" charset="-120"/>
                </a:rPr>
                <a:t>DBU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BC45C7F-B48D-48D3-B035-0A245B2660B0}"/>
                </a:ext>
              </a:extLst>
            </p:cNvPr>
            <p:cNvSpPr txBox="1"/>
            <p:nvPr/>
          </p:nvSpPr>
          <p:spPr>
            <a:xfrm>
              <a:off x="9019594" y="2202825"/>
              <a:ext cx="21596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活期性存款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定期性存款</a:t>
              </a: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9CA65993-E65D-49AB-BA23-E880354D46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346815" y="2714388"/>
              <a:ext cx="90000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EBD21D90-E336-424B-B188-FB3DEBC77534}"/>
              </a:ext>
            </a:extLst>
          </p:cNvPr>
          <p:cNvGrpSpPr/>
          <p:nvPr/>
        </p:nvGrpSpPr>
        <p:grpSpPr>
          <a:xfrm>
            <a:off x="6744072" y="3609130"/>
            <a:ext cx="4531509" cy="1692000"/>
            <a:chOff x="6744072" y="2060992"/>
            <a:chExt cx="4531509" cy="169200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C2D3787-497C-4962-B09A-36BCDA08A5B6}"/>
                </a:ext>
              </a:extLst>
            </p:cNvPr>
            <p:cNvSpPr/>
            <p:nvPr/>
          </p:nvSpPr>
          <p:spPr bwMode="auto">
            <a:xfrm>
              <a:off x="7099581" y="2060992"/>
              <a:ext cx="4176000" cy="1692000"/>
            </a:xfrm>
            <a:prstGeom prst="rect">
              <a:avLst/>
            </a:prstGeom>
            <a:solidFill>
              <a:srgbClr val="00518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60" name="文字方塊 54">
              <a:extLst>
                <a:ext uri="{FF2B5EF4-FFF2-40B4-BE49-F238E27FC236}">
                  <a16:creationId xmlns:a16="http://schemas.microsoft.com/office/drawing/2014/main" id="{4D91BD50-A25C-41F4-8FEB-812CB05AF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4072" y="2615501"/>
              <a:ext cx="241278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TW" b="1" dirty="0">
                  <a:solidFill>
                    <a:srgbClr val="93FFFF"/>
                  </a:solidFill>
                  <a:latin typeface="+mn-lt"/>
                  <a:ea typeface="微軟正黑體" panose="020B0604030504040204" pitchFamily="34" charset="-120"/>
                </a:rPr>
                <a:t>OBU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C280CBD0-3324-49C1-B970-EE649F25069D}"/>
                </a:ext>
              </a:extLst>
            </p:cNvPr>
            <p:cNvSpPr txBox="1"/>
            <p:nvPr/>
          </p:nvSpPr>
          <p:spPr>
            <a:xfrm>
              <a:off x="9019594" y="2190125"/>
              <a:ext cx="21596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活期性存款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定期性存款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支票存款</a:t>
              </a:r>
            </a:p>
          </p:txBody>
        </p: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3994477-9372-47B1-A977-E45C5537A7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66815" y="2919788"/>
              <a:ext cx="1260000" cy="0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88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thank-you-cartoon.png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14154" y="1484785"/>
            <a:ext cx="5779922" cy="3654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4062" y="0"/>
            <a:ext cx="6120000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096063" y="0"/>
            <a:ext cx="6120000" cy="6858000"/>
          </a:xfrm>
          <a:prstGeom prst="rect">
            <a:avLst/>
          </a:prstGeom>
          <a:solidFill>
            <a:srgbClr val="6DC8E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10852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420415" y="2638795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外幣存款</a:t>
            </a:r>
          </a:p>
        </p:txBody>
      </p:sp>
    </p:spTree>
    <p:extLst>
      <p:ext uri="{BB962C8B-B14F-4D97-AF65-F5344CB8AC3E}">
        <p14:creationId xmlns:p14="http://schemas.microsoft.com/office/powerpoint/2010/main" val="422239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91349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467692" y="2641684"/>
            <a:ext cx="3384000" cy="3060000"/>
          </a:xfrm>
          <a:prstGeom prst="rect">
            <a:avLst/>
          </a:prstGeom>
          <a:solidFill>
            <a:srgbClr val="AE4F0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21" name="文字方塊 54"/>
          <p:cNvSpPr txBox="1">
            <a:spLocks noChangeArrowheads="1"/>
          </p:cNvSpPr>
          <p:nvPr/>
        </p:nvSpPr>
        <p:spPr bwMode="auto">
          <a:xfrm>
            <a:off x="586873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活期性存款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4404000" y="2641684"/>
            <a:ext cx="3384000" cy="3060000"/>
          </a:xfrm>
          <a:prstGeom prst="rect">
            <a:avLst/>
          </a:prstGeom>
          <a:solidFill>
            <a:srgbClr val="AE4F0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9" name="文字方塊 54"/>
          <p:cNvSpPr txBox="1">
            <a:spLocks noChangeArrowheads="1"/>
          </p:cNvSpPr>
          <p:nvPr/>
        </p:nvSpPr>
        <p:spPr bwMode="auto">
          <a:xfrm>
            <a:off x="4523181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定期性存款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8340308" y="2641684"/>
            <a:ext cx="3384000" cy="3060000"/>
          </a:xfrm>
          <a:prstGeom prst="rect">
            <a:avLst/>
          </a:prstGeom>
          <a:solidFill>
            <a:srgbClr val="AE4F0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dirty="0"/>
          </a:p>
        </p:txBody>
      </p:sp>
      <p:sp>
        <p:nvSpPr>
          <p:cNvPr id="17" name="文字方塊 54"/>
          <p:cNvSpPr txBox="1">
            <a:spLocks noChangeArrowheads="1"/>
          </p:cNvSpPr>
          <p:nvPr/>
        </p:nvSpPr>
        <p:spPr bwMode="auto">
          <a:xfrm>
            <a:off x="8459489" y="2742964"/>
            <a:ext cx="31456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TW" altLang="en-US" sz="4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支票存款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08364" y="3659636"/>
            <a:ext cx="3024148" cy="1432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存款人憑存摺或約定的方式，可以隨時提取的存款</a:t>
            </a:r>
          </a:p>
        </p:txBody>
      </p:sp>
      <p:cxnSp>
        <p:nvCxnSpPr>
          <p:cNvPr id="23" name="直線接點 22"/>
          <p:cNvCxnSpPr/>
          <p:nvPr/>
        </p:nvCxnSpPr>
        <p:spPr>
          <a:xfrm>
            <a:off x="719692" y="3557912"/>
            <a:ext cx="2880000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644598" y="3651880"/>
            <a:ext cx="3024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有特定時間限制，存款人憑存單或約定方式提取的存款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4655926" y="3550156"/>
            <a:ext cx="2880000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533177" y="3648452"/>
            <a:ext cx="3024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依約定憑存款人所簽發的支票支付，可隨時提取，但不計算利息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8544505" y="3546728"/>
            <a:ext cx="2880000" cy="0"/>
          </a:xfrm>
          <a:prstGeom prst="line">
            <a:avLst/>
          </a:prstGeom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90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-23938" y="0"/>
            <a:ext cx="12215937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359696" y="913492"/>
            <a:ext cx="5472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81F0651-0889-47FA-804E-0CC7B46BBD72}"/>
              </a:ext>
            </a:extLst>
          </p:cNvPr>
          <p:cNvGrpSpPr/>
          <p:nvPr/>
        </p:nvGrpSpPr>
        <p:grpSpPr>
          <a:xfrm>
            <a:off x="467692" y="2641684"/>
            <a:ext cx="3384000" cy="3060000"/>
            <a:chOff x="467692" y="2641684"/>
            <a:chExt cx="3384000" cy="3060000"/>
          </a:xfrm>
        </p:grpSpPr>
        <p:sp>
          <p:nvSpPr>
            <p:cNvPr id="20" name="矩形 19"/>
            <p:cNvSpPr/>
            <p:nvPr/>
          </p:nvSpPr>
          <p:spPr bwMode="auto">
            <a:xfrm>
              <a:off x="467692" y="2641684"/>
              <a:ext cx="3384000" cy="3060000"/>
            </a:xfrm>
            <a:prstGeom prst="rect">
              <a:avLst/>
            </a:prstGeom>
            <a:solidFill>
              <a:srgbClr val="AE4F0E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21" name="文字方塊 54"/>
            <p:cNvSpPr txBox="1">
              <a:spLocks noChangeArrowheads="1"/>
            </p:cNvSpPr>
            <p:nvPr/>
          </p:nvSpPr>
          <p:spPr bwMode="auto">
            <a:xfrm>
              <a:off x="586873" y="2742964"/>
              <a:ext cx="314563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44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活期性存款</a:t>
              </a: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708364" y="3659636"/>
              <a:ext cx="3024148" cy="143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存款人憑存摺或約定的方式，可以隨時提取的存款</a:t>
              </a:r>
            </a:p>
          </p:txBody>
        </p:sp>
        <p:cxnSp>
          <p:nvCxnSpPr>
            <p:cNvPr id="23" name="直線接點 22"/>
            <p:cNvCxnSpPr/>
            <p:nvPr/>
          </p:nvCxnSpPr>
          <p:spPr>
            <a:xfrm>
              <a:off x="719692" y="3557912"/>
              <a:ext cx="2880000" cy="0"/>
            </a:xfrm>
            <a:prstGeom prst="line">
              <a:avLst/>
            </a:prstGeom>
            <a:ln w="508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93458C4D-F325-4C36-A2C7-ADBD3F42B2E2}"/>
              </a:ext>
            </a:extLst>
          </p:cNvPr>
          <p:cNvGrpSpPr/>
          <p:nvPr/>
        </p:nvGrpSpPr>
        <p:grpSpPr>
          <a:xfrm>
            <a:off x="4404000" y="2641684"/>
            <a:ext cx="3384000" cy="3060000"/>
            <a:chOff x="4404000" y="2641684"/>
            <a:chExt cx="3384000" cy="3060000"/>
          </a:xfrm>
        </p:grpSpPr>
        <p:sp>
          <p:nvSpPr>
            <p:cNvPr id="18" name="矩形 17"/>
            <p:cNvSpPr/>
            <p:nvPr/>
          </p:nvSpPr>
          <p:spPr bwMode="auto">
            <a:xfrm>
              <a:off x="4404000" y="2641684"/>
              <a:ext cx="3384000" cy="3060000"/>
            </a:xfrm>
            <a:prstGeom prst="rect">
              <a:avLst/>
            </a:prstGeom>
            <a:solidFill>
              <a:srgbClr val="AE4F0E">
                <a:alpha val="25000"/>
              </a:srgb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9" name="文字方塊 54"/>
            <p:cNvSpPr txBox="1">
              <a:spLocks noChangeArrowheads="1"/>
            </p:cNvSpPr>
            <p:nvPr/>
          </p:nvSpPr>
          <p:spPr bwMode="auto">
            <a:xfrm>
              <a:off x="4523181" y="2742964"/>
              <a:ext cx="314563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4400" b="1" dirty="0">
                  <a:solidFill>
                    <a:srgbClr val="FF99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定期性存款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644598" y="3651880"/>
              <a:ext cx="302414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rgbClr val="FF99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有特定時間限制，存款人憑存單或約定方式提取的存款</a:t>
              </a:r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4655926" y="3550156"/>
              <a:ext cx="2880000" cy="0"/>
            </a:xfrm>
            <a:prstGeom prst="line">
              <a:avLst/>
            </a:prstGeom>
            <a:ln w="50800">
              <a:solidFill>
                <a:srgbClr val="FF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CECBE3-942D-4633-AE3E-2AC1473E02A1}"/>
              </a:ext>
            </a:extLst>
          </p:cNvPr>
          <p:cNvGrpSpPr/>
          <p:nvPr/>
        </p:nvGrpSpPr>
        <p:grpSpPr>
          <a:xfrm>
            <a:off x="8340308" y="2641684"/>
            <a:ext cx="3384000" cy="3060000"/>
            <a:chOff x="8340308" y="2641684"/>
            <a:chExt cx="3384000" cy="3060000"/>
          </a:xfrm>
        </p:grpSpPr>
        <p:sp>
          <p:nvSpPr>
            <p:cNvPr id="16" name="矩形 15"/>
            <p:cNvSpPr/>
            <p:nvPr/>
          </p:nvSpPr>
          <p:spPr bwMode="auto">
            <a:xfrm>
              <a:off x="8340308" y="2641684"/>
              <a:ext cx="3384000" cy="3060000"/>
            </a:xfrm>
            <a:prstGeom prst="rect">
              <a:avLst/>
            </a:prstGeom>
            <a:solidFill>
              <a:srgbClr val="AE4F0E">
                <a:alpha val="25000"/>
              </a:srgb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dirty="0"/>
            </a:p>
          </p:txBody>
        </p:sp>
        <p:sp>
          <p:nvSpPr>
            <p:cNvPr id="17" name="文字方塊 54"/>
            <p:cNvSpPr txBox="1">
              <a:spLocks noChangeArrowheads="1"/>
            </p:cNvSpPr>
            <p:nvPr/>
          </p:nvSpPr>
          <p:spPr bwMode="auto">
            <a:xfrm>
              <a:off x="8459489" y="2742964"/>
              <a:ext cx="314563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4400" b="1" dirty="0">
                  <a:solidFill>
                    <a:srgbClr val="FF99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支票存款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8533177" y="3648452"/>
              <a:ext cx="30241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TW" altLang="en-US" sz="2400" dirty="0">
                  <a:solidFill>
                    <a:srgbClr val="FF99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依約定憑存款人所簽發的支票支付，可隨時提取，但不計算利息</a:t>
              </a:r>
            </a:p>
          </p:txBody>
        </p:sp>
        <p:cxnSp>
          <p:nvCxnSpPr>
            <p:cNvPr id="29" name="直線接點 28"/>
            <p:cNvCxnSpPr/>
            <p:nvPr/>
          </p:nvCxnSpPr>
          <p:spPr>
            <a:xfrm>
              <a:off x="8544505" y="3546728"/>
              <a:ext cx="2880000" cy="0"/>
            </a:xfrm>
            <a:prstGeom prst="line">
              <a:avLst/>
            </a:prstGeom>
            <a:ln w="50800">
              <a:solidFill>
                <a:srgbClr val="FF99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92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活期性存款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7604486" y="1507644"/>
            <a:ext cx="3132000" cy="756000"/>
            <a:chOff x="6546912" y="1799023"/>
            <a:chExt cx="3132000" cy="756000"/>
          </a:xfrm>
        </p:grpSpPr>
        <p:sp>
          <p:nvSpPr>
            <p:cNvPr id="22" name="矩形 21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3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活期儲蓄存款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7" y="2725839"/>
            <a:ext cx="936104" cy="936104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2840782" y="1507644"/>
            <a:ext cx="3132000" cy="756000"/>
            <a:chOff x="6546912" y="1799023"/>
            <a:chExt cx="3132000" cy="756000"/>
          </a:xfrm>
        </p:grpSpPr>
        <p:sp>
          <p:nvSpPr>
            <p:cNvPr id="18" name="矩形 17"/>
            <p:cNvSpPr/>
            <p:nvPr/>
          </p:nvSpPr>
          <p:spPr bwMode="auto">
            <a:xfrm>
              <a:off x="6546912" y="1799023"/>
              <a:ext cx="3132000" cy="756000"/>
            </a:xfrm>
            <a:prstGeom prst="rect">
              <a:avLst/>
            </a:prstGeom>
            <a:solidFill>
              <a:srgbClr val="FF9900"/>
            </a:solidFill>
            <a:ln w="508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文字方塊 54"/>
            <p:cNvSpPr txBox="1">
              <a:spLocks noChangeArrowheads="1"/>
            </p:cNvSpPr>
            <p:nvPr/>
          </p:nvSpPr>
          <p:spPr bwMode="auto">
            <a:xfrm>
              <a:off x="6567058" y="1853858"/>
              <a:ext cx="30917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TW" altLang="en-US" sz="3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活期存款</a:t>
              </a: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4300" r="11536" b="13251"/>
          <a:stretch/>
        </p:blipFill>
        <p:spPr>
          <a:xfrm>
            <a:off x="1072027" y="5313434"/>
            <a:ext cx="841473" cy="7107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47" y="4005064"/>
            <a:ext cx="710845" cy="74060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2480742" y="2686060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自然人、法人、一般行號團體</a:t>
            </a:r>
            <a:r>
              <a:rPr lang="zh-TW" altLang="en-US" sz="2400" dirty="0">
                <a:ea typeface="微軟正黑體" panose="020B0604030504040204" pitchFamily="34" charset="-120"/>
              </a:rPr>
              <a:t>皆可開戶</a:t>
            </a:r>
            <a:endParaRPr lang="zh-TW" altLang="en-US" sz="24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233270" y="2686060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ea typeface="微軟正黑體" panose="020B0604030504040204" pitchFamily="34" charset="-120"/>
              </a:rPr>
              <a:t>開戶資格以</a:t>
            </a:r>
            <a:r>
              <a:rPr lang="zh-TW" altLang="en-US" sz="2400" dirty="0">
                <a:solidFill>
                  <a:srgbClr val="C00000"/>
                </a:solidFill>
                <a:ea typeface="微軟正黑體" panose="020B0604030504040204" pitchFamily="34" charset="-120"/>
              </a:rPr>
              <a:t>自然人及非營利法人</a:t>
            </a:r>
            <a:r>
              <a:rPr lang="zh-TW" altLang="en-US" sz="2400" dirty="0">
                <a:ea typeface="微軟正黑體" panose="020B0604030504040204" pitchFamily="34" charset="-120"/>
              </a:rPr>
              <a:t>為限</a:t>
            </a:r>
            <a:endParaRPr lang="zh-TW" altLang="en-US" sz="2400"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80742" y="4131130"/>
            <a:ext cx="3888432" cy="51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起息額新台幣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10,000 </a:t>
            </a:r>
            <a:r>
              <a:rPr lang="zh-TW" altLang="en-US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7233270" y="4131130"/>
            <a:ext cx="3888432" cy="51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起息額新台幣 </a:t>
            </a:r>
            <a:r>
              <a:rPr lang="en-US" altLang="zh-TW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5,000 </a:t>
            </a:r>
            <a:r>
              <a:rPr lang="zh-TW" altLang="en-US" sz="2400" dirty="0">
                <a:solidFill>
                  <a:srgbClr val="C00000"/>
                </a:solidFill>
                <a:latin typeface="+mn-lt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2480742" y="5161071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依牌告利率計息，並按日計息，每半年結息一次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233270" y="5161071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2400" dirty="0">
                <a:latin typeface="+mn-lt"/>
                <a:ea typeface="微軟正黑體" panose="020B0604030504040204" pitchFamily="34" charset="-120"/>
              </a:rPr>
              <a:t>依牌告利率計息，並按日計息，每半年結息一次</a:t>
            </a:r>
          </a:p>
        </p:txBody>
      </p:sp>
      <p:cxnSp>
        <p:nvCxnSpPr>
          <p:cNvPr id="30" name="直線接點 29"/>
          <p:cNvCxnSpPr/>
          <p:nvPr/>
        </p:nvCxnSpPr>
        <p:spPr>
          <a:xfrm>
            <a:off x="6763504" y="1484784"/>
            <a:ext cx="0" cy="4644000"/>
          </a:xfrm>
          <a:prstGeom prst="line">
            <a:avLst/>
          </a:prstGeom>
          <a:ln w="38100">
            <a:solidFill>
              <a:srgbClr val="FF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6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11582400" y="6356350"/>
            <a:ext cx="561975" cy="365125"/>
          </a:xfrm>
        </p:spPr>
        <p:txBody>
          <a:bodyPr/>
          <a:lstStyle/>
          <a:p>
            <a:pPr>
              <a:defRPr/>
            </a:pPr>
            <a:fld id="{0CF26263-088A-4702-9982-FAAD77024030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44736" y="116632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台幣存款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4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800" b="1" u="sng" dirty="0">
                <a:solidFill>
                  <a:srgbClr val="AE4F0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活期性存款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55F33C-3E3D-437E-A008-50E17EEE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2309812"/>
            <a:ext cx="8896350" cy="2238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FF83D4-04DD-4714-9312-1D2BCA591928}"/>
              </a:ext>
            </a:extLst>
          </p:cNvPr>
          <p:cNvSpPr/>
          <p:nvPr/>
        </p:nvSpPr>
        <p:spPr>
          <a:xfrm>
            <a:off x="131368" y="6333384"/>
            <a:ext cx="12060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n-lt"/>
                <a:ea typeface="微軟正黑體" panose="020B0604030504040204" pitchFamily="34" charset="-120"/>
              </a:rPr>
              <a:t>台幣存放款利率網站：</a:t>
            </a:r>
            <a:r>
              <a:rPr lang="en-US" altLang="zh-TW" sz="2000" dirty="0">
                <a:latin typeface="+mn-lt"/>
                <a:ea typeface="微軟正黑體" panose="020B0604030504040204" pitchFamily="34" charset="-120"/>
              </a:rPr>
              <a:t>https://www.cathaybk.com.tw/cathaybk/personal/deposit/deposit/service/rate/</a:t>
            </a:r>
            <a:endParaRPr lang="zh-TW" altLang="en-US" sz="2000" dirty="0">
              <a:latin typeface="+mn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20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9111</TotalTime>
  <Words>2430</Words>
  <Application>Microsoft Office PowerPoint</Application>
  <PresentationFormat>寬螢幕</PresentationFormat>
  <Paragraphs>614</Paragraphs>
  <Slides>44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9" baseType="lpstr">
      <vt:lpstr>微軟正黑體</vt:lpstr>
      <vt:lpstr>新細明體</vt:lpstr>
      <vt:lpstr>Arial</vt:lpstr>
      <vt:lpstr>Calibri</vt:lpstr>
      <vt:lpstr>Office 佈景主題</vt:lpstr>
      <vt:lpstr>PowerPoint 簡報</vt:lpstr>
      <vt:lpstr>「存款」這兩個字看起來簡單</vt:lpstr>
      <vt:lpstr>但實際上沒那麼單純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國泰世華銀行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nt49178</dc:creator>
  <cp:lastModifiedBy>TH Hung</cp:lastModifiedBy>
  <cp:revision>868</cp:revision>
  <dcterms:created xsi:type="dcterms:W3CDTF">2016-10-14T03:04:57Z</dcterms:created>
  <dcterms:modified xsi:type="dcterms:W3CDTF">2017-06-09T05:42:04Z</dcterms:modified>
</cp:coreProperties>
</file>